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43891200" cy="32918400"/>
  <p:notesSz cx="6858000" cy="9144000"/>
  <p:embeddedFontLst>
    <p:embeddedFont>
      <p:font typeface="Arial Black" panose="020B0604020202020204" pitchFamily="34" charset="0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79"/>
    <p:restoredTop sz="94698"/>
  </p:normalViewPr>
  <p:slideViewPr>
    <p:cSldViewPr snapToGrid="0" snapToObjects="1">
      <p:cViewPr varScale="1">
        <p:scale>
          <a:sx n="18" d="100"/>
          <a:sy n="18" d="100"/>
        </p:scale>
        <p:origin x="36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3891198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03600" y="1469275"/>
            <a:ext cx="14173200" cy="2090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8;p1"/>
          <p:cNvGrpSpPr/>
          <p:nvPr/>
        </p:nvGrpSpPr>
        <p:grpSpPr>
          <a:xfrm rot="5400000" flipH="1">
            <a:off x="21566257" y="10259782"/>
            <a:ext cx="762003" cy="43891205"/>
            <a:chOff x="421341" y="1269655"/>
            <a:chExt cx="187497" cy="3381858"/>
          </a:xfrm>
        </p:grpSpPr>
        <p:cxnSp>
          <p:nvCxnSpPr>
            <p:cNvPr id="9" name="Google Shape;9;p1"/>
            <p:cNvCxnSpPr/>
            <p:nvPr/>
          </p:nvCxnSpPr>
          <p:spPr>
            <a:xfrm>
              <a:off x="421341" y="1269656"/>
              <a:ext cx="1" cy="3381857"/>
            </a:xfrm>
            <a:prstGeom prst="straightConnector1">
              <a:avLst/>
            </a:prstGeom>
            <a:noFill/>
            <a:ln w="76200" cap="rnd" cmpd="sng">
              <a:solidFill>
                <a:srgbClr val="5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484093" y="1269656"/>
              <a:ext cx="1" cy="3381857"/>
            </a:xfrm>
            <a:prstGeom prst="straightConnector1">
              <a:avLst/>
            </a:prstGeom>
            <a:noFill/>
            <a:ln w="76200" cap="rnd" cmpd="sng">
              <a:solidFill>
                <a:srgbClr val="5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546844" y="1269656"/>
              <a:ext cx="1" cy="3381857"/>
            </a:xfrm>
            <a:prstGeom prst="straightConnector1">
              <a:avLst/>
            </a:prstGeom>
            <a:noFill/>
            <a:ln w="76200" cap="rnd" cmpd="sng">
              <a:solidFill>
                <a:srgbClr val="500000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608837" y="1269655"/>
              <a:ext cx="1" cy="3381857"/>
            </a:xfrm>
            <a:prstGeom prst="straightConnector1">
              <a:avLst/>
            </a:prstGeom>
            <a:noFill/>
            <a:ln w="76200" cap="rnd" cmpd="sng">
              <a:solidFill>
                <a:srgbClr val="500000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279" t="19841"/>
          <a:stretch/>
        </p:blipFill>
        <p:spPr>
          <a:xfrm>
            <a:off x="1211003" y="9464845"/>
            <a:ext cx="9468921" cy="56746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/>
          <p:nvPr/>
        </p:nvSpPr>
        <p:spPr>
          <a:xfrm>
            <a:off x="-226967" y="5165718"/>
            <a:ext cx="12801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  <a:endParaRPr sz="6600" dirty="0"/>
          </a:p>
        </p:txBody>
      </p:sp>
      <p:sp>
        <p:nvSpPr>
          <p:cNvPr id="20" name="Google Shape;20;p3"/>
          <p:cNvSpPr txBox="1"/>
          <p:nvPr/>
        </p:nvSpPr>
        <p:spPr>
          <a:xfrm>
            <a:off x="454777" y="6167824"/>
            <a:ext cx="10830364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objective of this study is to gain more knowledge on the effect of environmental factors on the spread and infectivity of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aerosols in the built environment. Understanding how the virus transmits indoors would allow for early detection of viral particles in room sized spaces.</a:t>
            </a:r>
            <a:endParaRPr sz="3200" dirty="0"/>
          </a:p>
        </p:txBody>
      </p:sp>
      <p:sp>
        <p:nvSpPr>
          <p:cNvPr id="22" name="Google Shape;22;p3"/>
          <p:cNvSpPr txBox="1"/>
          <p:nvPr/>
        </p:nvSpPr>
        <p:spPr>
          <a:xfrm>
            <a:off x="16732147" y="5072569"/>
            <a:ext cx="12801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  <a:endParaRPr sz="6600" dirty="0"/>
          </a:p>
        </p:txBody>
      </p:sp>
      <p:sp>
        <p:nvSpPr>
          <p:cNvPr id="23" name="Google Shape;23;p3"/>
          <p:cNvSpPr txBox="1"/>
          <p:nvPr/>
        </p:nvSpPr>
        <p:spPr>
          <a:xfrm>
            <a:off x="-851140" y="8671533"/>
            <a:ext cx="13533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dk1"/>
                </a:solidFill>
                <a:latin typeface="Arial Black"/>
                <a:cs typeface="Arial Black"/>
                <a:sym typeface="Arial Black"/>
              </a:rPr>
              <a:t>Methodology</a:t>
            </a:r>
            <a:endParaRPr sz="6600" dirty="0"/>
          </a:p>
        </p:txBody>
      </p:sp>
      <p:sp>
        <p:nvSpPr>
          <p:cNvPr id="24" name="Google Shape;24;p3"/>
          <p:cNvSpPr txBox="1"/>
          <p:nvPr/>
        </p:nvSpPr>
        <p:spPr>
          <a:xfrm>
            <a:off x="887188" y="937765"/>
            <a:ext cx="2769869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7200" b="1" u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Viable Virus Transport in Ventilation Airflow</a:t>
            </a:r>
            <a:endParaRPr sz="7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887188" y="2209918"/>
            <a:ext cx="276986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Tatiana Baig</a:t>
            </a:r>
            <a:r>
              <a:rPr lang="en-US" sz="4800" dirty="0">
                <a:solidFill>
                  <a:schemeClr val="lt1"/>
                </a:solidFill>
              </a:rPr>
              <a:t>, </a:t>
            </a:r>
            <a:r>
              <a:rPr lang="en-US" sz="4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Maria King (Advisor), Sunil Kumar</a:t>
            </a:r>
            <a:endParaRPr sz="4800" b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887188" y="3112739"/>
            <a:ext cx="2769869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Department of Biological and Agricultural Engineering, Texas A&amp;M University, College Station</a:t>
            </a: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TX 77840-3123, USA</a:t>
            </a:r>
            <a:endParaRPr sz="48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3"/>
          <p:cNvPicPr preferRelativeResize="0"/>
          <p:nvPr/>
        </p:nvPicPr>
        <p:blipFill rotWithShape="1">
          <a:blip r:embed="rId4">
            <a:alphaModFix/>
          </a:blip>
          <a:srcRect l="23444" t="32611" r="64164" b="56633"/>
          <a:stretch/>
        </p:blipFill>
        <p:spPr>
          <a:xfrm>
            <a:off x="1289129" y="17018675"/>
            <a:ext cx="2390261" cy="292355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3760569" y="17833212"/>
            <a:ext cx="4987993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PM2.5 samplers with 0.4 </a:t>
            </a:r>
            <a:r>
              <a:rPr lang="en-US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µm HTTP membrane filters were placed in the hospital chamber , arranged around the bed to collect air at 15 L/min.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 txBox="1"/>
          <p:nvPr/>
        </p:nvSpPr>
        <p:spPr>
          <a:xfrm>
            <a:off x="11883734" y="28055627"/>
            <a:ext cx="22593817" cy="26688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 Plaque Forming Units (PFU) per liter air of </a:t>
            </a:r>
            <a:r>
              <a:rPr lang="en-US" sz="3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PRD1 Phage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aerosolized and collected with the twelve samplers in the chamber show the spread of the aerosolized bacteria to other parts of the chamber from three 5 minutes tests without the air curtain on;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ANSYS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without the air curtain showing the velocity streamlines of the air through the chamber;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 Plaque Forming Units (PFU) per liter air of </a:t>
            </a:r>
            <a:r>
              <a:rPr lang="en-US" sz="3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PRD1 Phage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aerosolized and collected with the twelve samplers in the chamber show the spread of the aerosolized bacteria to other parts of the chamber from three 5 minutes tests with the air curtain, above the door;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(d)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ANSYS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 with the air curtain showing the velocity streamlines of the air through the chamber</a:t>
            </a:r>
          </a:p>
        </p:txBody>
      </p:sp>
      <p:pic>
        <p:nvPicPr>
          <p:cNvPr id="75" name="Google Shape;75;p3" descr="A close up of a devic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995" t="6153"/>
          <a:stretch/>
        </p:blipFill>
        <p:spPr>
          <a:xfrm>
            <a:off x="21490994" y="6225879"/>
            <a:ext cx="9486306" cy="597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 descr="A picture containing indoor, sitting, large, table&#10;&#10;Description automatically generated"/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12978855" y="5548516"/>
            <a:ext cx="6603077" cy="80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608516" y="15457874"/>
            <a:ext cx="9822900" cy="15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Schematic of the hospital chamber showing the locations of the twelve PM2.5 room air samplers in the chamber.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31545166" y="5464934"/>
            <a:ext cx="3818965" cy="633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3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test chamber showing the location and labels of the twelve PM2.5 room air samplers arranged around the bed; </a:t>
            </a:r>
          </a:p>
          <a:p>
            <a:pPr lvl="0"/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Configuration of the hospital chamber: Air inlet on the ceiling on the right of the bed, with the exhaust on the left, air curtain above the door. </a:t>
            </a:r>
            <a:endParaRPr dirty="0"/>
          </a:p>
        </p:txBody>
      </p:sp>
      <p:sp>
        <p:nvSpPr>
          <p:cNvPr id="79" name="Google Shape;79;p3"/>
          <p:cNvSpPr txBox="1"/>
          <p:nvPr/>
        </p:nvSpPr>
        <p:spPr>
          <a:xfrm>
            <a:off x="16015736" y="7463279"/>
            <a:ext cx="293691" cy="464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dirty="0"/>
          </a:p>
        </p:txBody>
      </p:sp>
      <p:sp>
        <p:nvSpPr>
          <p:cNvPr id="80" name="Google Shape;80;p3"/>
          <p:cNvSpPr txBox="1"/>
          <p:nvPr/>
        </p:nvSpPr>
        <p:spPr>
          <a:xfrm>
            <a:off x="15795582" y="10932768"/>
            <a:ext cx="1065773" cy="115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dirty="0"/>
          </a:p>
        </p:txBody>
      </p:sp>
      <p:sp>
        <p:nvSpPr>
          <p:cNvPr id="81" name="Google Shape;81;p3"/>
          <p:cNvSpPr txBox="1"/>
          <p:nvPr/>
        </p:nvSpPr>
        <p:spPr>
          <a:xfrm>
            <a:off x="19122669" y="7747343"/>
            <a:ext cx="293691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82" name="Google Shape;82;p3"/>
          <p:cNvSpPr txBox="1"/>
          <p:nvPr/>
        </p:nvSpPr>
        <p:spPr>
          <a:xfrm>
            <a:off x="19163302" y="10946374"/>
            <a:ext cx="293691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dirty="0"/>
          </a:p>
        </p:txBody>
      </p:sp>
      <p:sp>
        <p:nvSpPr>
          <p:cNvPr id="83" name="Google Shape;83;p3"/>
          <p:cNvSpPr txBox="1"/>
          <p:nvPr/>
        </p:nvSpPr>
        <p:spPr>
          <a:xfrm>
            <a:off x="15523205" y="7628222"/>
            <a:ext cx="246758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dirty="0"/>
          </a:p>
        </p:txBody>
      </p:sp>
      <p:sp>
        <p:nvSpPr>
          <p:cNvPr id="84" name="Google Shape;84;p3"/>
          <p:cNvSpPr txBox="1"/>
          <p:nvPr/>
        </p:nvSpPr>
        <p:spPr>
          <a:xfrm>
            <a:off x="15511350" y="9654332"/>
            <a:ext cx="678112" cy="82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dirty="0"/>
          </a:p>
        </p:txBody>
      </p:sp>
      <p:sp>
        <p:nvSpPr>
          <p:cNvPr id="85" name="Google Shape;85;p3"/>
          <p:cNvSpPr txBox="1"/>
          <p:nvPr/>
        </p:nvSpPr>
        <p:spPr>
          <a:xfrm>
            <a:off x="17575133" y="8043391"/>
            <a:ext cx="747551" cy="1522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dirty="0"/>
          </a:p>
        </p:txBody>
      </p:sp>
      <p:sp>
        <p:nvSpPr>
          <p:cNvPr id="86" name="Google Shape;86;p3"/>
          <p:cNvSpPr txBox="1"/>
          <p:nvPr/>
        </p:nvSpPr>
        <p:spPr>
          <a:xfrm>
            <a:off x="17565959" y="9743205"/>
            <a:ext cx="168295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dirty="0"/>
          </a:p>
        </p:txBody>
      </p:sp>
      <p:sp>
        <p:nvSpPr>
          <p:cNvPr id="87" name="Google Shape;87;p3"/>
          <p:cNvSpPr txBox="1"/>
          <p:nvPr/>
        </p:nvSpPr>
        <p:spPr>
          <a:xfrm>
            <a:off x="15264592" y="7871852"/>
            <a:ext cx="246758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dirty="0"/>
          </a:p>
        </p:txBody>
      </p:sp>
      <p:sp>
        <p:nvSpPr>
          <p:cNvPr id="88" name="Google Shape;88;p3"/>
          <p:cNvSpPr txBox="1"/>
          <p:nvPr/>
        </p:nvSpPr>
        <p:spPr>
          <a:xfrm>
            <a:off x="15215093" y="9237329"/>
            <a:ext cx="345755" cy="41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endParaRPr dirty="0"/>
          </a:p>
        </p:txBody>
      </p:sp>
      <p:sp>
        <p:nvSpPr>
          <p:cNvPr id="89" name="Google Shape;89;p3"/>
          <p:cNvSpPr txBox="1"/>
          <p:nvPr/>
        </p:nvSpPr>
        <p:spPr>
          <a:xfrm>
            <a:off x="16799867" y="8048186"/>
            <a:ext cx="431858" cy="62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endParaRPr dirty="0"/>
          </a:p>
        </p:txBody>
      </p:sp>
      <p:sp>
        <p:nvSpPr>
          <p:cNvPr id="90" name="Google Shape;90;p3"/>
          <p:cNvSpPr txBox="1"/>
          <p:nvPr/>
        </p:nvSpPr>
        <p:spPr>
          <a:xfrm flipH="1">
            <a:off x="17004401" y="9210281"/>
            <a:ext cx="431857" cy="32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dirty="0"/>
          </a:p>
        </p:txBody>
      </p:sp>
      <p:sp>
        <p:nvSpPr>
          <p:cNvPr id="91" name="Google Shape;91;p3"/>
          <p:cNvSpPr txBox="1"/>
          <p:nvPr/>
        </p:nvSpPr>
        <p:spPr>
          <a:xfrm>
            <a:off x="11759192" y="6043801"/>
            <a:ext cx="1151867" cy="86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  <a:endParaRPr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-82187" y="20173910"/>
            <a:ext cx="12325083" cy="84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Texas A&amp;M University Biosafety Level 2, air conditioned, ¾ scale hospital model chamber was operated at an air exchange rate of 6 air changes per hour(ACH) to test PRD1 bacteriophage as coronavirus simulants . 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Portable Wetted Wall Cyclone at 100 L/min flow rate and twelve filter samplers were used to collect the aerosolized virus.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VBAC collectors at 100 L/min were used to sample PRD1 phages from the air at the patient’s bed and the exhaust.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Collison 24 jet atomizer, located at the head of the bed, aerosolized virus particles in the chamber.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Temperature, humidity and air velocity were monitored during sampling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Collected virus particles were plated and enumerated 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from aerosol collection were used to gain information on the temporal and spatial concentration of the airborne virus and the ability to remain viable during aerosolization and transport.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ANSYS Fluent computational flow model was created to simulate the entrainment of virus aerosols from a patient’s breath in the ventilation airflow, validated by aerosol collection results.</a:t>
            </a:r>
            <a:endParaRPr sz="2800" dirty="0"/>
          </a:p>
        </p:txBody>
      </p:sp>
      <p:pic>
        <p:nvPicPr>
          <p:cNvPr id="98" name="Google Shape;98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36192" y="27629470"/>
            <a:ext cx="2005206" cy="30790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0" y="30925054"/>
            <a:ext cx="4317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24-jet Collison Nebulizer</a:t>
            </a:r>
            <a:endParaRPr sz="2800" b="1" dirty="0"/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54566" y="27020111"/>
            <a:ext cx="4569644" cy="38347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36631181" y="27700298"/>
            <a:ext cx="6103518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dirty="0">
                <a:solidFill>
                  <a:schemeClr val="dk1"/>
                </a:solidFill>
              </a:rPr>
              <a:t>References</a:t>
            </a:r>
            <a:endParaRPr sz="2000" dirty="0">
              <a:solidFill>
                <a:schemeClr val="dk1"/>
              </a:solidFill>
            </a:endParaRPr>
          </a:p>
          <a:p>
            <a:pPr marL="3556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Martín, C. S., </a:t>
            </a:r>
            <a:r>
              <a:rPr lang="en-US" sz="2000" dirty="0" err="1">
                <a:solidFill>
                  <a:schemeClr val="dk1"/>
                </a:solidFill>
              </a:rPr>
              <a:t>Huiskonen</a:t>
            </a:r>
            <a:r>
              <a:rPr lang="en-US" sz="2000" dirty="0">
                <a:solidFill>
                  <a:schemeClr val="dk1"/>
                </a:solidFill>
              </a:rPr>
              <a:t>, J. T., Bamford, J. K. H., Butcher, S. J., Fuller, S. D., Bamford, D. H., and Burnett, R. M. (2002). “Minor proteins, mobile arms and membrane–capsid interactions in the bacteriophage PRD1 capsid.” </a:t>
            </a:r>
            <a:r>
              <a:rPr lang="en-US" sz="2000" i="1" dirty="0">
                <a:solidFill>
                  <a:schemeClr val="dk1"/>
                </a:solidFill>
              </a:rPr>
              <a:t>Nature Structural Biology</a:t>
            </a:r>
            <a:r>
              <a:rPr lang="en-US" sz="2000" dirty="0">
                <a:solidFill>
                  <a:schemeClr val="dk1"/>
                </a:solidFill>
              </a:rPr>
              <a:t>, 9(10), 756–763. 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6254566" y="30939059"/>
            <a:ext cx="4317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1"/>
                </a:solidFill>
              </a:rPr>
              <a:t>PRD1 Bacteriophage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6BD90-AE87-BA4A-AC8A-6C6ECCCDB859}"/>
              </a:ext>
            </a:extLst>
          </p:cNvPr>
          <p:cNvSpPr txBox="1"/>
          <p:nvPr/>
        </p:nvSpPr>
        <p:spPr>
          <a:xfrm>
            <a:off x="3767959" y="17139183"/>
            <a:ext cx="5326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PM 2.5 Sampler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361D778B-84AF-A044-8E63-1C6DA87714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78" r="3110"/>
          <a:stretch/>
        </p:blipFill>
        <p:spPr>
          <a:xfrm>
            <a:off x="11904704" y="12507942"/>
            <a:ext cx="11142139" cy="7624092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65CE227B-3260-EA43-ACB9-826A6134A3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9"/>
          <a:stretch/>
        </p:blipFill>
        <p:spPr>
          <a:xfrm>
            <a:off x="12066906" y="20049750"/>
            <a:ext cx="11066041" cy="7650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7ECD16-95DB-7042-B5A1-15C07667F029}"/>
              </a:ext>
            </a:extLst>
          </p:cNvPr>
          <p:cNvSpPr txBox="1"/>
          <p:nvPr/>
        </p:nvSpPr>
        <p:spPr>
          <a:xfrm>
            <a:off x="35843799" y="5211884"/>
            <a:ext cx="7652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Conclusions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836E0-4B2C-AE4C-B0C4-E034428A4157}"/>
              </a:ext>
            </a:extLst>
          </p:cNvPr>
          <p:cNvSpPr txBox="1"/>
          <p:nvPr/>
        </p:nvSpPr>
        <p:spPr>
          <a:xfrm>
            <a:off x="36251490" y="6784507"/>
            <a:ext cx="7184933" cy="119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concentration decreases at the air samplers by the door and around the patient with the air curtain 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the air curtain  particle concentration is heavier in front of patient head and at patient feet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PFU/ L Air was found at Sampler F in both configurations, though there was a significant decrease in the configuration with the air curtain on. The air curtain had a significant impact on the number of particles that remain in the room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Streamline simulations mirror the experimental data collected in the hospital chamber, as shown in the graphs.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 an air curtain, the particles remain in the room for longer before reaching the exhaust.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air curtain, particles are pushed away from the door and move out of the room through the exhaust. </a:t>
            </a:r>
          </a:p>
          <a:p>
            <a:endParaRPr lang="en-US" sz="3200" dirty="0"/>
          </a:p>
        </p:txBody>
      </p:sp>
      <p:pic>
        <p:nvPicPr>
          <p:cNvPr id="13" name="Picture 12" descr="Chart, radar chart&#10;&#10;Description automatically generated">
            <a:extLst>
              <a:ext uri="{FF2B5EF4-FFF2-40B4-BE49-F238E27FC236}">
                <a16:creationId xmlns:a16="http://schemas.microsoft.com/office/drawing/2014/main" id="{73DCD5FB-3F0E-0740-A287-420A273DCA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64324" y="12496067"/>
            <a:ext cx="12707498" cy="797479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0FEB9858-ADD7-0C43-B6A5-6190F19B82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64324" y="20285071"/>
            <a:ext cx="12325083" cy="77348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937A9F-C4EA-A844-889B-A071C0F49491}"/>
              </a:ext>
            </a:extLst>
          </p:cNvPr>
          <p:cNvSpPr txBox="1"/>
          <p:nvPr/>
        </p:nvSpPr>
        <p:spPr>
          <a:xfrm>
            <a:off x="12778120" y="12893470"/>
            <a:ext cx="776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127EB4E-C0A0-4F4D-8A78-4122CF03BA77}"/>
              </a:ext>
            </a:extLst>
          </p:cNvPr>
          <p:cNvSpPr txBox="1"/>
          <p:nvPr/>
        </p:nvSpPr>
        <p:spPr>
          <a:xfrm>
            <a:off x="12778120" y="20042204"/>
            <a:ext cx="776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51743A9-F25A-6E40-9821-2C61747CD693}"/>
              </a:ext>
            </a:extLst>
          </p:cNvPr>
          <p:cNvSpPr txBox="1"/>
          <p:nvPr/>
        </p:nvSpPr>
        <p:spPr>
          <a:xfrm>
            <a:off x="22475744" y="12626977"/>
            <a:ext cx="776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1D30404-53A8-F345-8ADA-8C22E2B52E63}"/>
              </a:ext>
            </a:extLst>
          </p:cNvPr>
          <p:cNvSpPr txBox="1"/>
          <p:nvPr/>
        </p:nvSpPr>
        <p:spPr>
          <a:xfrm>
            <a:off x="22475744" y="19798726"/>
            <a:ext cx="776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</a:t>
            </a:r>
          </a:p>
        </p:txBody>
      </p:sp>
      <p:sp>
        <p:nvSpPr>
          <p:cNvPr id="144" name="Google Shape;91;p3">
            <a:extLst>
              <a:ext uri="{FF2B5EF4-FFF2-40B4-BE49-F238E27FC236}">
                <a16:creationId xmlns:a16="http://schemas.microsoft.com/office/drawing/2014/main" id="{9C7A7DC8-2B3F-7347-86AC-EC112EE3D7B8}"/>
              </a:ext>
            </a:extLst>
          </p:cNvPr>
          <p:cNvSpPr txBox="1"/>
          <p:nvPr/>
        </p:nvSpPr>
        <p:spPr>
          <a:xfrm>
            <a:off x="20352386" y="6230560"/>
            <a:ext cx="1151867" cy="86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b</a:t>
            </a:r>
            <a:endParaRPr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A092BB2-3E95-A24B-AC1B-7B5A88EEC5A9}"/>
              </a:ext>
            </a:extLst>
          </p:cNvPr>
          <p:cNvSpPr txBox="1"/>
          <p:nvPr/>
        </p:nvSpPr>
        <p:spPr>
          <a:xfrm>
            <a:off x="35771822" y="19193509"/>
            <a:ext cx="76526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Future </a:t>
            </a:r>
          </a:p>
          <a:p>
            <a:pPr algn="ctr"/>
            <a:r>
              <a:rPr lang="en-US" sz="6600" b="1" dirty="0"/>
              <a:t>Research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5DC8641-352E-6142-B1E7-F666BE6AA0CE}"/>
              </a:ext>
            </a:extLst>
          </p:cNvPr>
          <p:cNvSpPr txBox="1"/>
          <p:nvPr/>
        </p:nvSpPr>
        <p:spPr>
          <a:xfrm>
            <a:off x="36190712" y="22026110"/>
            <a:ext cx="695883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More tests will need to be conducted for longer testing times and different ventilation configurations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Additional tests are being conducted within a smaller plastic chamber using Bovine Coronavirus to test virus viability under different environmental conditions and air velocities</a:t>
            </a:r>
          </a:p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31A4B-BB79-3F4E-B912-7911E25F4B4B}"/>
              </a:ext>
            </a:extLst>
          </p:cNvPr>
          <p:cNvSpPr txBox="1"/>
          <p:nvPr/>
        </p:nvSpPr>
        <p:spPr>
          <a:xfrm rot="19598070">
            <a:off x="30325635" y="18213031"/>
            <a:ext cx="166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Front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06CFB6E-2284-3E48-ADE3-AE13B3AD4531}"/>
              </a:ext>
            </a:extLst>
          </p:cNvPr>
          <p:cNvSpPr txBox="1"/>
          <p:nvPr/>
        </p:nvSpPr>
        <p:spPr>
          <a:xfrm rot="20022517">
            <a:off x="29884154" y="26063996"/>
            <a:ext cx="166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Front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8B19ABE-DEB7-2D43-B5AB-B1DA50E9A77B}"/>
              </a:ext>
            </a:extLst>
          </p:cNvPr>
          <p:cNvSpPr txBox="1"/>
          <p:nvPr/>
        </p:nvSpPr>
        <p:spPr>
          <a:xfrm rot="18070599">
            <a:off x="18879046" y="24775822"/>
            <a:ext cx="166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Front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2BCC130-6A65-3D4A-A8A9-7F3CE2AC3A61}"/>
              </a:ext>
            </a:extLst>
          </p:cNvPr>
          <p:cNvSpPr txBox="1"/>
          <p:nvPr/>
        </p:nvSpPr>
        <p:spPr>
          <a:xfrm rot="17892429">
            <a:off x="18993582" y="16943029"/>
            <a:ext cx="166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Front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ED02102-56A5-614C-BA9C-E05F8D8D1ED3}"/>
              </a:ext>
            </a:extLst>
          </p:cNvPr>
          <p:cNvSpPr txBox="1"/>
          <p:nvPr/>
        </p:nvSpPr>
        <p:spPr>
          <a:xfrm rot="17865955">
            <a:off x="13963731" y="13397994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Back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3065F95-1AE4-8941-BA64-9B4116159B51}"/>
              </a:ext>
            </a:extLst>
          </p:cNvPr>
          <p:cNvSpPr txBox="1"/>
          <p:nvPr/>
        </p:nvSpPr>
        <p:spPr>
          <a:xfrm rot="17935930">
            <a:off x="14046473" y="21188250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Back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812F6F0-27A6-AC4D-9D9A-06DD5C58B8D7}"/>
              </a:ext>
            </a:extLst>
          </p:cNvPr>
          <p:cNvSpPr txBox="1"/>
          <p:nvPr/>
        </p:nvSpPr>
        <p:spPr>
          <a:xfrm rot="19887703">
            <a:off x="27816946" y="13711470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Back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9A5BD46E-1B13-D844-A17D-34A483BE0915}"/>
              </a:ext>
            </a:extLst>
          </p:cNvPr>
          <p:cNvSpPr txBox="1"/>
          <p:nvPr/>
        </p:nvSpPr>
        <p:spPr>
          <a:xfrm rot="19749973">
            <a:off x="27758294" y="21499892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Back</a:t>
            </a:r>
          </a:p>
        </p:txBody>
      </p:sp>
      <p:cxnSp>
        <p:nvCxnSpPr>
          <p:cNvPr id="157" name="Elbow Connector 156">
            <a:extLst>
              <a:ext uri="{FF2B5EF4-FFF2-40B4-BE49-F238E27FC236}">
                <a16:creationId xmlns:a16="http://schemas.microsoft.com/office/drawing/2014/main" id="{2EF0E1C8-DF76-2042-BBFF-3E17F35BF0E2}"/>
              </a:ext>
            </a:extLst>
          </p:cNvPr>
          <p:cNvCxnSpPr>
            <a:cxnSpLocks/>
            <a:stCxn id="72" idx="1"/>
          </p:cNvCxnSpPr>
          <p:nvPr/>
        </p:nvCxnSpPr>
        <p:spPr>
          <a:xfrm rot="10800000" flipH="1">
            <a:off x="1289129" y="13293613"/>
            <a:ext cx="4656334" cy="5186840"/>
          </a:xfrm>
          <a:prstGeom prst="bentConnector4">
            <a:avLst>
              <a:gd name="adj1" fmla="val -23654"/>
              <a:gd name="adj2" fmla="val 74508"/>
            </a:avLst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F6623685-526E-9748-80D2-2176EF4DF161}"/>
              </a:ext>
            </a:extLst>
          </p:cNvPr>
          <p:cNvSpPr txBox="1"/>
          <p:nvPr/>
        </p:nvSpPr>
        <p:spPr>
          <a:xfrm>
            <a:off x="21113365" y="19009881"/>
            <a:ext cx="413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Without Air Curtain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22074F0-3420-9C40-807B-CE87A24A178B}"/>
              </a:ext>
            </a:extLst>
          </p:cNvPr>
          <p:cNvSpPr txBox="1"/>
          <p:nvPr/>
        </p:nvSpPr>
        <p:spPr>
          <a:xfrm>
            <a:off x="21442485" y="26726791"/>
            <a:ext cx="413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With Air Curtain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909"/>
    </mc:Choice>
    <mc:Fallback>
      <p:transition spd="slow" advTm="1749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819</Words>
  <Application>Microsoft Macintosh PowerPoint</Application>
  <PresentationFormat>Custom</PresentationFormat>
  <Paragraphs>64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 Black</vt:lpstr>
      <vt:lpstr>Calibri</vt:lpstr>
      <vt:lpstr>Arial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tatiana baig</cp:lastModifiedBy>
  <cp:revision>21</cp:revision>
  <dcterms:modified xsi:type="dcterms:W3CDTF">2021-03-25T03:06:19Z</dcterms:modified>
</cp:coreProperties>
</file>