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Lehmberg" initials="EL" lastIdx="32" clrIdx="0">
    <p:extLst>
      <p:ext uri="{19B8F6BF-5375-455C-9EA6-DF929625EA0E}">
        <p15:presenceInfo xmlns:p15="http://schemas.microsoft.com/office/powerpoint/2012/main" userId="S::eslehmberg@tamu.edu::c96d9adf-d370-4c9d-8aba-ea220bed2f03" providerId="AD"/>
      </p:ext>
    </p:extLst>
  </p:cmAuthor>
  <p:cmAuthor id="2" name="Garcia, Alix" initials="GA" lastIdx="2" clrIdx="1">
    <p:extLst>
      <p:ext uri="{19B8F6BF-5375-455C-9EA6-DF929625EA0E}">
        <p15:presenceInfo xmlns:p15="http://schemas.microsoft.com/office/powerpoint/2012/main" userId="S::garcia.alix@tamu.edu::ab0e53c8-0e45-465e-bb54-ae0732e03572" providerId="AD"/>
      </p:ext>
    </p:extLst>
  </p:cmAuthor>
  <p:cmAuthor id="3" name="Gil Rosenthal" initials="GR" lastIdx="17" clrIdx="2">
    <p:extLst>
      <p:ext uri="{19B8F6BF-5375-455C-9EA6-DF929625EA0E}">
        <p15:presenceInfo xmlns:p15="http://schemas.microsoft.com/office/powerpoint/2012/main" userId="S-1-5-21-3552035512-1725646868-1820766869-1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B50"/>
    <a:srgbClr val="CE796B"/>
    <a:srgbClr val="F4E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17"/>
    <p:restoredTop sz="91408"/>
  </p:normalViewPr>
  <p:slideViewPr>
    <p:cSldViewPr snapToGrid="0" snapToObjects="1">
      <p:cViewPr>
        <p:scale>
          <a:sx n="114" d="100"/>
          <a:sy n="114" d="100"/>
        </p:scale>
        <p:origin x="8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94133-A59F-614E-887B-29FE7A7C13C2}" type="datetimeFigureOut">
              <a:rPr lang="en-US" smtClean="0"/>
              <a:t>3/24/21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98CC9-CEFC-B144-B03E-F1D6E3C3DB35}" type="slidenum">
              <a:rPr lang="en-US" smtClean="0"/>
              <a:t>‹#›</a:t>
            </a:fld>
            <a:endParaRPr lang="en-US"/>
          </a:p>
        </p:txBody>
      </p:sp>
    </p:spTree>
    <p:extLst>
      <p:ext uri="{BB962C8B-B14F-4D97-AF65-F5344CB8AC3E}">
        <p14:creationId xmlns:p14="http://schemas.microsoft.com/office/powerpoint/2010/main" val="235678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98CC9-CEFC-B144-B03E-F1D6E3C3DB35}" type="slidenum">
              <a:rPr lang="en-US" smtClean="0"/>
              <a:t>1</a:t>
            </a:fld>
            <a:endParaRPr lang="en-US"/>
          </a:p>
        </p:txBody>
      </p:sp>
    </p:spTree>
    <p:extLst>
      <p:ext uri="{BB962C8B-B14F-4D97-AF65-F5344CB8AC3E}">
        <p14:creationId xmlns:p14="http://schemas.microsoft.com/office/powerpoint/2010/main" val="369449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E0B7-FC21-F149-BC81-82376D758A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D0E601-5454-C049-96AD-88F73300AE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8B6FAE-BB41-D24E-859E-9BB0B18EAA0B}"/>
              </a:ext>
            </a:extLst>
          </p:cNvPr>
          <p:cNvSpPr>
            <a:spLocks noGrp="1"/>
          </p:cNvSpPr>
          <p:nvPr>
            <p:ph type="dt" sz="half" idx="10"/>
          </p:nvPr>
        </p:nvSpPr>
        <p:spPr/>
        <p:txBody>
          <a:bodyPr/>
          <a:lstStyle/>
          <a:p>
            <a:fld id="{C9479BA3-802F-B34C-B482-74435F3349FC}" type="datetimeFigureOut">
              <a:rPr lang="en-US" smtClean="0"/>
              <a:t>3/24/21</a:t>
            </a:fld>
            <a:endParaRPr lang="en-US"/>
          </a:p>
        </p:txBody>
      </p:sp>
      <p:sp>
        <p:nvSpPr>
          <p:cNvPr id="5" name="Footer Placeholder 4">
            <a:extLst>
              <a:ext uri="{FF2B5EF4-FFF2-40B4-BE49-F238E27FC236}">
                <a16:creationId xmlns:a16="http://schemas.microsoft.com/office/drawing/2014/main" id="{8BF0F976-EC6C-E646-AA92-722977AD6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EE4DB-9FBD-684D-BD63-A7A8506CD462}"/>
              </a:ext>
            </a:extLst>
          </p:cNvPr>
          <p:cNvSpPr>
            <a:spLocks noGrp="1"/>
          </p:cNvSpPr>
          <p:nvPr>
            <p:ph type="sldNum" sz="quarter" idx="12"/>
          </p:nvPr>
        </p:nvSpPr>
        <p:spPr/>
        <p:txBody>
          <a:bodyPr/>
          <a:lstStyle/>
          <a:p>
            <a:fld id="{0C2C3BEB-9AF2-D44D-8C54-5ECA9C2DAE10}" type="slidenum">
              <a:rPr lang="en-US" smtClean="0"/>
              <a:t>‹#›</a:t>
            </a:fld>
            <a:endParaRPr lang="en-US"/>
          </a:p>
        </p:txBody>
      </p:sp>
    </p:spTree>
    <p:extLst>
      <p:ext uri="{BB962C8B-B14F-4D97-AF65-F5344CB8AC3E}">
        <p14:creationId xmlns:p14="http://schemas.microsoft.com/office/powerpoint/2010/main" val="105926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FAB1-9D49-944C-9000-5B28FFE456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BE2728-E1F7-0646-AE2F-F199650616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D9C1D-EB2C-6947-9E06-9C5C0BCDBF97}"/>
              </a:ext>
            </a:extLst>
          </p:cNvPr>
          <p:cNvSpPr>
            <a:spLocks noGrp="1"/>
          </p:cNvSpPr>
          <p:nvPr>
            <p:ph type="dt" sz="half" idx="10"/>
          </p:nvPr>
        </p:nvSpPr>
        <p:spPr/>
        <p:txBody>
          <a:bodyPr/>
          <a:lstStyle/>
          <a:p>
            <a:fld id="{C9479BA3-802F-B34C-B482-74435F3349FC}" type="datetimeFigureOut">
              <a:rPr lang="en-US" smtClean="0"/>
              <a:t>3/24/21</a:t>
            </a:fld>
            <a:endParaRPr lang="en-US"/>
          </a:p>
        </p:txBody>
      </p:sp>
      <p:sp>
        <p:nvSpPr>
          <p:cNvPr id="5" name="Footer Placeholder 4">
            <a:extLst>
              <a:ext uri="{FF2B5EF4-FFF2-40B4-BE49-F238E27FC236}">
                <a16:creationId xmlns:a16="http://schemas.microsoft.com/office/drawing/2014/main" id="{E465938B-B4A4-EC4A-BAB1-09ECBF4D7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B7C7B-A5A2-614D-8BFC-796DAB7AC139}"/>
              </a:ext>
            </a:extLst>
          </p:cNvPr>
          <p:cNvSpPr>
            <a:spLocks noGrp="1"/>
          </p:cNvSpPr>
          <p:nvPr>
            <p:ph type="sldNum" sz="quarter" idx="12"/>
          </p:nvPr>
        </p:nvSpPr>
        <p:spPr/>
        <p:txBody>
          <a:bodyPr/>
          <a:lstStyle/>
          <a:p>
            <a:fld id="{0C2C3BEB-9AF2-D44D-8C54-5ECA9C2DAE10}" type="slidenum">
              <a:rPr lang="en-US" smtClean="0"/>
              <a:t>‹#›</a:t>
            </a:fld>
            <a:endParaRPr lang="en-US"/>
          </a:p>
        </p:txBody>
      </p:sp>
    </p:spTree>
    <p:extLst>
      <p:ext uri="{BB962C8B-B14F-4D97-AF65-F5344CB8AC3E}">
        <p14:creationId xmlns:p14="http://schemas.microsoft.com/office/powerpoint/2010/main" val="57279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271BB9-F2E3-CB4C-9762-0FD817013D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654871-DEF9-214D-88D4-5BFEB84C86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1D211-8EEC-1440-A5F7-D867EC6F9877}"/>
              </a:ext>
            </a:extLst>
          </p:cNvPr>
          <p:cNvSpPr>
            <a:spLocks noGrp="1"/>
          </p:cNvSpPr>
          <p:nvPr>
            <p:ph type="dt" sz="half" idx="10"/>
          </p:nvPr>
        </p:nvSpPr>
        <p:spPr/>
        <p:txBody>
          <a:bodyPr/>
          <a:lstStyle/>
          <a:p>
            <a:fld id="{C9479BA3-802F-B34C-B482-74435F3349FC}" type="datetimeFigureOut">
              <a:rPr lang="en-US" smtClean="0"/>
              <a:t>3/24/21</a:t>
            </a:fld>
            <a:endParaRPr lang="en-US"/>
          </a:p>
        </p:txBody>
      </p:sp>
      <p:sp>
        <p:nvSpPr>
          <p:cNvPr id="5" name="Footer Placeholder 4">
            <a:extLst>
              <a:ext uri="{FF2B5EF4-FFF2-40B4-BE49-F238E27FC236}">
                <a16:creationId xmlns:a16="http://schemas.microsoft.com/office/drawing/2014/main" id="{1F2CA1E6-8569-D84E-AB97-91A6BD9B5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D402E-6FB6-2B47-8DD6-E6803BE475A3}"/>
              </a:ext>
            </a:extLst>
          </p:cNvPr>
          <p:cNvSpPr>
            <a:spLocks noGrp="1"/>
          </p:cNvSpPr>
          <p:nvPr>
            <p:ph type="sldNum" sz="quarter" idx="12"/>
          </p:nvPr>
        </p:nvSpPr>
        <p:spPr/>
        <p:txBody>
          <a:bodyPr/>
          <a:lstStyle/>
          <a:p>
            <a:fld id="{0C2C3BEB-9AF2-D44D-8C54-5ECA9C2DAE10}" type="slidenum">
              <a:rPr lang="en-US" smtClean="0"/>
              <a:t>‹#›</a:t>
            </a:fld>
            <a:endParaRPr lang="en-US"/>
          </a:p>
        </p:txBody>
      </p:sp>
    </p:spTree>
    <p:extLst>
      <p:ext uri="{BB962C8B-B14F-4D97-AF65-F5344CB8AC3E}">
        <p14:creationId xmlns:p14="http://schemas.microsoft.com/office/powerpoint/2010/main" val="68875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4E29-4A34-0A4C-A127-B5E74F443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280FA-F96C-3843-8068-4CAE6CCF2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7D3F4-0965-7C45-99BA-D1926E383605}"/>
              </a:ext>
            </a:extLst>
          </p:cNvPr>
          <p:cNvSpPr>
            <a:spLocks noGrp="1"/>
          </p:cNvSpPr>
          <p:nvPr>
            <p:ph type="dt" sz="half" idx="10"/>
          </p:nvPr>
        </p:nvSpPr>
        <p:spPr/>
        <p:txBody>
          <a:bodyPr/>
          <a:lstStyle/>
          <a:p>
            <a:fld id="{C9479BA3-802F-B34C-B482-74435F3349FC}" type="datetimeFigureOut">
              <a:rPr lang="en-US" smtClean="0"/>
              <a:t>3/24/21</a:t>
            </a:fld>
            <a:endParaRPr lang="en-US"/>
          </a:p>
        </p:txBody>
      </p:sp>
      <p:sp>
        <p:nvSpPr>
          <p:cNvPr id="5" name="Footer Placeholder 4">
            <a:extLst>
              <a:ext uri="{FF2B5EF4-FFF2-40B4-BE49-F238E27FC236}">
                <a16:creationId xmlns:a16="http://schemas.microsoft.com/office/drawing/2014/main" id="{551B98C2-04B1-314E-AC5B-58C84B657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A95EE-4BA8-064B-9E72-95B843A2691E}"/>
              </a:ext>
            </a:extLst>
          </p:cNvPr>
          <p:cNvSpPr>
            <a:spLocks noGrp="1"/>
          </p:cNvSpPr>
          <p:nvPr>
            <p:ph type="sldNum" sz="quarter" idx="12"/>
          </p:nvPr>
        </p:nvSpPr>
        <p:spPr/>
        <p:txBody>
          <a:bodyPr/>
          <a:lstStyle/>
          <a:p>
            <a:fld id="{0C2C3BEB-9AF2-D44D-8C54-5ECA9C2DAE10}" type="slidenum">
              <a:rPr lang="en-US" smtClean="0"/>
              <a:t>‹#›</a:t>
            </a:fld>
            <a:endParaRPr lang="en-US"/>
          </a:p>
        </p:txBody>
      </p:sp>
    </p:spTree>
    <p:extLst>
      <p:ext uri="{BB962C8B-B14F-4D97-AF65-F5344CB8AC3E}">
        <p14:creationId xmlns:p14="http://schemas.microsoft.com/office/powerpoint/2010/main" val="206841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4614-5DD7-0C45-AFC5-0528CDF676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E5FF8B-F31F-7B44-873C-83470ED2C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60B54C-2436-F940-A75E-ECF8D09A7BE0}"/>
              </a:ext>
            </a:extLst>
          </p:cNvPr>
          <p:cNvSpPr>
            <a:spLocks noGrp="1"/>
          </p:cNvSpPr>
          <p:nvPr>
            <p:ph type="dt" sz="half" idx="10"/>
          </p:nvPr>
        </p:nvSpPr>
        <p:spPr/>
        <p:txBody>
          <a:bodyPr/>
          <a:lstStyle/>
          <a:p>
            <a:fld id="{C9479BA3-802F-B34C-B482-74435F3349FC}" type="datetimeFigureOut">
              <a:rPr lang="en-US" smtClean="0"/>
              <a:t>3/24/21</a:t>
            </a:fld>
            <a:endParaRPr lang="en-US"/>
          </a:p>
        </p:txBody>
      </p:sp>
      <p:sp>
        <p:nvSpPr>
          <p:cNvPr id="5" name="Footer Placeholder 4">
            <a:extLst>
              <a:ext uri="{FF2B5EF4-FFF2-40B4-BE49-F238E27FC236}">
                <a16:creationId xmlns:a16="http://schemas.microsoft.com/office/drawing/2014/main" id="{0D85E482-9D5A-B241-B816-53CED6C8D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49E1F-6DE4-F548-872F-F2BEF4BEBE3C}"/>
              </a:ext>
            </a:extLst>
          </p:cNvPr>
          <p:cNvSpPr>
            <a:spLocks noGrp="1"/>
          </p:cNvSpPr>
          <p:nvPr>
            <p:ph type="sldNum" sz="quarter" idx="12"/>
          </p:nvPr>
        </p:nvSpPr>
        <p:spPr/>
        <p:txBody>
          <a:bodyPr/>
          <a:lstStyle/>
          <a:p>
            <a:fld id="{0C2C3BEB-9AF2-D44D-8C54-5ECA9C2DAE10}" type="slidenum">
              <a:rPr lang="en-US" smtClean="0"/>
              <a:t>‹#›</a:t>
            </a:fld>
            <a:endParaRPr lang="en-US"/>
          </a:p>
        </p:txBody>
      </p:sp>
    </p:spTree>
    <p:extLst>
      <p:ext uri="{BB962C8B-B14F-4D97-AF65-F5344CB8AC3E}">
        <p14:creationId xmlns:p14="http://schemas.microsoft.com/office/powerpoint/2010/main" val="389285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A75C-02CC-7F41-A9FA-EC42E55CB5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67C6CF-0190-6B42-A045-8FD13471A6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F4188B-DC5A-034C-93AC-C26D5972E7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A678AA-7857-0B43-B462-FA58D4A230CD}"/>
              </a:ext>
            </a:extLst>
          </p:cNvPr>
          <p:cNvSpPr>
            <a:spLocks noGrp="1"/>
          </p:cNvSpPr>
          <p:nvPr>
            <p:ph type="dt" sz="half" idx="10"/>
          </p:nvPr>
        </p:nvSpPr>
        <p:spPr/>
        <p:txBody>
          <a:bodyPr/>
          <a:lstStyle/>
          <a:p>
            <a:fld id="{C9479BA3-802F-B34C-B482-74435F3349FC}" type="datetimeFigureOut">
              <a:rPr lang="en-US" smtClean="0"/>
              <a:t>3/24/21</a:t>
            </a:fld>
            <a:endParaRPr lang="en-US"/>
          </a:p>
        </p:txBody>
      </p:sp>
      <p:sp>
        <p:nvSpPr>
          <p:cNvPr id="6" name="Footer Placeholder 5">
            <a:extLst>
              <a:ext uri="{FF2B5EF4-FFF2-40B4-BE49-F238E27FC236}">
                <a16:creationId xmlns:a16="http://schemas.microsoft.com/office/drawing/2014/main" id="{DEFFD327-A6CC-B54A-AB6A-744F3436CA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AAACE-4384-7148-86F7-B1665A9CFF0F}"/>
              </a:ext>
            </a:extLst>
          </p:cNvPr>
          <p:cNvSpPr>
            <a:spLocks noGrp="1"/>
          </p:cNvSpPr>
          <p:nvPr>
            <p:ph type="sldNum" sz="quarter" idx="12"/>
          </p:nvPr>
        </p:nvSpPr>
        <p:spPr/>
        <p:txBody>
          <a:bodyPr/>
          <a:lstStyle/>
          <a:p>
            <a:fld id="{0C2C3BEB-9AF2-D44D-8C54-5ECA9C2DAE10}" type="slidenum">
              <a:rPr lang="en-US" smtClean="0"/>
              <a:t>‹#›</a:t>
            </a:fld>
            <a:endParaRPr lang="en-US"/>
          </a:p>
        </p:txBody>
      </p:sp>
    </p:spTree>
    <p:extLst>
      <p:ext uri="{BB962C8B-B14F-4D97-AF65-F5344CB8AC3E}">
        <p14:creationId xmlns:p14="http://schemas.microsoft.com/office/powerpoint/2010/main" val="362553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6EBF-EB96-B34E-A2D2-61C873BCA8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B1025-4DC4-A540-BC1B-546E310F6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49CFDB-C48C-1941-BC73-E9B78DB744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80F321-1AE9-AB4D-8FCF-C7520E1034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5AD1A2-E6E8-F249-A408-E94B2AB362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F1C8B0-DE06-CD40-9A08-93658AF6E1CB}"/>
              </a:ext>
            </a:extLst>
          </p:cNvPr>
          <p:cNvSpPr>
            <a:spLocks noGrp="1"/>
          </p:cNvSpPr>
          <p:nvPr>
            <p:ph type="dt" sz="half" idx="10"/>
          </p:nvPr>
        </p:nvSpPr>
        <p:spPr/>
        <p:txBody>
          <a:bodyPr/>
          <a:lstStyle/>
          <a:p>
            <a:fld id="{C9479BA3-802F-B34C-B482-74435F3349FC}" type="datetimeFigureOut">
              <a:rPr lang="en-US" smtClean="0"/>
              <a:t>3/24/21</a:t>
            </a:fld>
            <a:endParaRPr lang="en-US"/>
          </a:p>
        </p:txBody>
      </p:sp>
      <p:sp>
        <p:nvSpPr>
          <p:cNvPr id="8" name="Footer Placeholder 7">
            <a:extLst>
              <a:ext uri="{FF2B5EF4-FFF2-40B4-BE49-F238E27FC236}">
                <a16:creationId xmlns:a16="http://schemas.microsoft.com/office/drawing/2014/main" id="{9658858E-33A1-1A42-B1A8-6AE5468FDD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7E0077-E153-1D4A-8E52-A6619F365431}"/>
              </a:ext>
            </a:extLst>
          </p:cNvPr>
          <p:cNvSpPr>
            <a:spLocks noGrp="1"/>
          </p:cNvSpPr>
          <p:nvPr>
            <p:ph type="sldNum" sz="quarter" idx="12"/>
          </p:nvPr>
        </p:nvSpPr>
        <p:spPr/>
        <p:txBody>
          <a:bodyPr/>
          <a:lstStyle/>
          <a:p>
            <a:fld id="{0C2C3BEB-9AF2-D44D-8C54-5ECA9C2DAE10}" type="slidenum">
              <a:rPr lang="en-US" smtClean="0"/>
              <a:t>‹#›</a:t>
            </a:fld>
            <a:endParaRPr lang="en-US"/>
          </a:p>
        </p:txBody>
      </p:sp>
    </p:spTree>
    <p:extLst>
      <p:ext uri="{BB962C8B-B14F-4D97-AF65-F5344CB8AC3E}">
        <p14:creationId xmlns:p14="http://schemas.microsoft.com/office/powerpoint/2010/main" val="932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689A-54D1-D64D-BEC8-6E6A419CFD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46FFB4-D11D-B447-9A45-A8A13FFAD1A1}"/>
              </a:ext>
            </a:extLst>
          </p:cNvPr>
          <p:cNvSpPr>
            <a:spLocks noGrp="1"/>
          </p:cNvSpPr>
          <p:nvPr>
            <p:ph type="dt" sz="half" idx="10"/>
          </p:nvPr>
        </p:nvSpPr>
        <p:spPr/>
        <p:txBody>
          <a:bodyPr/>
          <a:lstStyle/>
          <a:p>
            <a:fld id="{C9479BA3-802F-B34C-B482-74435F3349FC}" type="datetimeFigureOut">
              <a:rPr lang="en-US" smtClean="0"/>
              <a:t>3/24/21</a:t>
            </a:fld>
            <a:endParaRPr lang="en-US"/>
          </a:p>
        </p:txBody>
      </p:sp>
      <p:sp>
        <p:nvSpPr>
          <p:cNvPr id="4" name="Footer Placeholder 3">
            <a:extLst>
              <a:ext uri="{FF2B5EF4-FFF2-40B4-BE49-F238E27FC236}">
                <a16:creationId xmlns:a16="http://schemas.microsoft.com/office/drawing/2014/main" id="{ED953ADD-6258-1043-BC88-78A583400B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E63C15-7E46-5841-A02B-A209CE691B5B}"/>
              </a:ext>
            </a:extLst>
          </p:cNvPr>
          <p:cNvSpPr>
            <a:spLocks noGrp="1"/>
          </p:cNvSpPr>
          <p:nvPr>
            <p:ph type="sldNum" sz="quarter" idx="12"/>
          </p:nvPr>
        </p:nvSpPr>
        <p:spPr/>
        <p:txBody>
          <a:bodyPr/>
          <a:lstStyle/>
          <a:p>
            <a:fld id="{0C2C3BEB-9AF2-D44D-8C54-5ECA9C2DAE10}" type="slidenum">
              <a:rPr lang="en-US" smtClean="0"/>
              <a:t>‹#›</a:t>
            </a:fld>
            <a:endParaRPr lang="en-US"/>
          </a:p>
        </p:txBody>
      </p:sp>
    </p:spTree>
    <p:extLst>
      <p:ext uri="{BB962C8B-B14F-4D97-AF65-F5344CB8AC3E}">
        <p14:creationId xmlns:p14="http://schemas.microsoft.com/office/powerpoint/2010/main" val="138402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DA833A-63F4-314B-AA4B-5BD5F5545AD7}"/>
              </a:ext>
            </a:extLst>
          </p:cNvPr>
          <p:cNvSpPr>
            <a:spLocks noGrp="1"/>
          </p:cNvSpPr>
          <p:nvPr>
            <p:ph type="dt" sz="half" idx="10"/>
          </p:nvPr>
        </p:nvSpPr>
        <p:spPr/>
        <p:txBody>
          <a:bodyPr/>
          <a:lstStyle/>
          <a:p>
            <a:fld id="{C9479BA3-802F-B34C-B482-74435F3349FC}" type="datetimeFigureOut">
              <a:rPr lang="en-US" smtClean="0"/>
              <a:t>3/24/21</a:t>
            </a:fld>
            <a:endParaRPr lang="en-US"/>
          </a:p>
        </p:txBody>
      </p:sp>
      <p:sp>
        <p:nvSpPr>
          <p:cNvPr id="3" name="Footer Placeholder 2">
            <a:extLst>
              <a:ext uri="{FF2B5EF4-FFF2-40B4-BE49-F238E27FC236}">
                <a16:creationId xmlns:a16="http://schemas.microsoft.com/office/drawing/2014/main" id="{A80EBFD8-BD61-C045-81B9-A612090FF2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7F5523-E9CD-6749-A9F9-667288D77040}"/>
              </a:ext>
            </a:extLst>
          </p:cNvPr>
          <p:cNvSpPr>
            <a:spLocks noGrp="1"/>
          </p:cNvSpPr>
          <p:nvPr>
            <p:ph type="sldNum" sz="quarter" idx="12"/>
          </p:nvPr>
        </p:nvSpPr>
        <p:spPr/>
        <p:txBody>
          <a:bodyPr/>
          <a:lstStyle/>
          <a:p>
            <a:fld id="{0C2C3BEB-9AF2-D44D-8C54-5ECA9C2DAE10}" type="slidenum">
              <a:rPr lang="en-US" smtClean="0"/>
              <a:t>‹#›</a:t>
            </a:fld>
            <a:endParaRPr lang="en-US"/>
          </a:p>
        </p:txBody>
      </p:sp>
    </p:spTree>
    <p:extLst>
      <p:ext uri="{BB962C8B-B14F-4D97-AF65-F5344CB8AC3E}">
        <p14:creationId xmlns:p14="http://schemas.microsoft.com/office/powerpoint/2010/main" val="309633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771F9-3412-9743-84E3-F90824FB8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65AE04-7116-6840-B41A-C10C1699AA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666631-B081-3F48-9664-68E24C37B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E5304-AFF0-4348-9E46-BDFDA97FBF2F}"/>
              </a:ext>
            </a:extLst>
          </p:cNvPr>
          <p:cNvSpPr>
            <a:spLocks noGrp="1"/>
          </p:cNvSpPr>
          <p:nvPr>
            <p:ph type="dt" sz="half" idx="10"/>
          </p:nvPr>
        </p:nvSpPr>
        <p:spPr/>
        <p:txBody>
          <a:bodyPr/>
          <a:lstStyle/>
          <a:p>
            <a:fld id="{C9479BA3-802F-B34C-B482-74435F3349FC}" type="datetimeFigureOut">
              <a:rPr lang="en-US" smtClean="0"/>
              <a:t>3/24/21</a:t>
            </a:fld>
            <a:endParaRPr lang="en-US"/>
          </a:p>
        </p:txBody>
      </p:sp>
      <p:sp>
        <p:nvSpPr>
          <p:cNvPr id="6" name="Footer Placeholder 5">
            <a:extLst>
              <a:ext uri="{FF2B5EF4-FFF2-40B4-BE49-F238E27FC236}">
                <a16:creationId xmlns:a16="http://schemas.microsoft.com/office/drawing/2014/main" id="{E7D67FBA-9327-1B4F-8DAD-4BAB2BA510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649A43-E2A6-9249-8173-0102361CD1B4}"/>
              </a:ext>
            </a:extLst>
          </p:cNvPr>
          <p:cNvSpPr>
            <a:spLocks noGrp="1"/>
          </p:cNvSpPr>
          <p:nvPr>
            <p:ph type="sldNum" sz="quarter" idx="12"/>
          </p:nvPr>
        </p:nvSpPr>
        <p:spPr/>
        <p:txBody>
          <a:bodyPr/>
          <a:lstStyle/>
          <a:p>
            <a:fld id="{0C2C3BEB-9AF2-D44D-8C54-5ECA9C2DAE10}" type="slidenum">
              <a:rPr lang="en-US" smtClean="0"/>
              <a:t>‹#›</a:t>
            </a:fld>
            <a:endParaRPr lang="en-US"/>
          </a:p>
        </p:txBody>
      </p:sp>
    </p:spTree>
    <p:extLst>
      <p:ext uri="{BB962C8B-B14F-4D97-AF65-F5344CB8AC3E}">
        <p14:creationId xmlns:p14="http://schemas.microsoft.com/office/powerpoint/2010/main" val="350415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01D7-781C-F946-96AD-981A783EC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350866-CB01-5C42-AED7-F6008011F5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4D27D7-9B2E-4A4F-B9AD-4BA4EAF83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883E81-A124-D448-A2EC-FB221DF7B4BC}"/>
              </a:ext>
            </a:extLst>
          </p:cNvPr>
          <p:cNvSpPr>
            <a:spLocks noGrp="1"/>
          </p:cNvSpPr>
          <p:nvPr>
            <p:ph type="dt" sz="half" idx="10"/>
          </p:nvPr>
        </p:nvSpPr>
        <p:spPr/>
        <p:txBody>
          <a:bodyPr/>
          <a:lstStyle/>
          <a:p>
            <a:fld id="{C9479BA3-802F-B34C-B482-74435F3349FC}" type="datetimeFigureOut">
              <a:rPr lang="en-US" smtClean="0"/>
              <a:t>3/24/21</a:t>
            </a:fld>
            <a:endParaRPr lang="en-US"/>
          </a:p>
        </p:txBody>
      </p:sp>
      <p:sp>
        <p:nvSpPr>
          <p:cNvPr id="6" name="Footer Placeholder 5">
            <a:extLst>
              <a:ext uri="{FF2B5EF4-FFF2-40B4-BE49-F238E27FC236}">
                <a16:creationId xmlns:a16="http://schemas.microsoft.com/office/drawing/2014/main" id="{128CF13D-E45A-7940-A6BB-1AA791AC3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B62E86-7DA1-0547-996B-859A66F264EB}"/>
              </a:ext>
            </a:extLst>
          </p:cNvPr>
          <p:cNvSpPr>
            <a:spLocks noGrp="1"/>
          </p:cNvSpPr>
          <p:nvPr>
            <p:ph type="sldNum" sz="quarter" idx="12"/>
          </p:nvPr>
        </p:nvSpPr>
        <p:spPr/>
        <p:txBody>
          <a:bodyPr/>
          <a:lstStyle/>
          <a:p>
            <a:fld id="{0C2C3BEB-9AF2-D44D-8C54-5ECA9C2DAE10}" type="slidenum">
              <a:rPr lang="en-US" smtClean="0"/>
              <a:t>‹#›</a:t>
            </a:fld>
            <a:endParaRPr lang="en-US"/>
          </a:p>
        </p:txBody>
      </p:sp>
    </p:spTree>
    <p:extLst>
      <p:ext uri="{BB962C8B-B14F-4D97-AF65-F5344CB8AC3E}">
        <p14:creationId xmlns:p14="http://schemas.microsoft.com/office/powerpoint/2010/main" val="421281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29CBBE-B406-9748-B8AE-BF9A0E0784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496CB5-28BF-5E4E-BC50-C4939D1A40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4A746-1F35-1B47-AADB-0CF3AD7918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79BA3-802F-B34C-B482-74435F3349FC}" type="datetimeFigureOut">
              <a:rPr lang="en-US" smtClean="0"/>
              <a:t>3/24/21</a:t>
            </a:fld>
            <a:endParaRPr lang="en-US"/>
          </a:p>
        </p:txBody>
      </p:sp>
      <p:sp>
        <p:nvSpPr>
          <p:cNvPr id="5" name="Footer Placeholder 4">
            <a:extLst>
              <a:ext uri="{FF2B5EF4-FFF2-40B4-BE49-F238E27FC236}">
                <a16:creationId xmlns:a16="http://schemas.microsoft.com/office/drawing/2014/main" id="{AEE2DC2E-FC92-5248-A9A3-8BE1CA0A0D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9860CA-44B6-A747-83FF-35067FED3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C3BEB-9AF2-D44D-8C54-5ECA9C2DAE10}" type="slidenum">
              <a:rPr lang="en-US" smtClean="0"/>
              <a:t>‹#›</a:t>
            </a:fld>
            <a:endParaRPr lang="en-US"/>
          </a:p>
        </p:txBody>
      </p:sp>
    </p:spTree>
    <p:extLst>
      <p:ext uri="{BB962C8B-B14F-4D97-AF65-F5344CB8AC3E}">
        <p14:creationId xmlns:p14="http://schemas.microsoft.com/office/powerpoint/2010/main" val="2565099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83EB-2CC3-684F-B317-FF5A4DED7A24}"/>
              </a:ext>
            </a:extLst>
          </p:cNvPr>
          <p:cNvSpPr>
            <a:spLocks noGrp="1"/>
          </p:cNvSpPr>
          <p:nvPr>
            <p:ph type="ctrTitle"/>
          </p:nvPr>
        </p:nvSpPr>
        <p:spPr>
          <a:xfrm>
            <a:off x="-15017" y="-94433"/>
            <a:ext cx="12192000" cy="793336"/>
          </a:xfrm>
        </p:spPr>
        <p:txBody>
          <a:bodyPr>
            <a:normAutofit/>
          </a:bodyPr>
          <a:lstStyle/>
          <a:p>
            <a:r>
              <a:rPr lang="en-US" sz="2200" b="1" dirty="0"/>
              <a:t>Detectability of Hybridization Across Varying Timescales in a Phylogenetic Context</a:t>
            </a:r>
            <a:br>
              <a:rPr lang="en-US" sz="2200" dirty="0"/>
            </a:br>
            <a:endParaRPr lang="en-US" sz="2200" dirty="0"/>
          </a:p>
        </p:txBody>
      </p:sp>
      <p:grpSp>
        <p:nvGrpSpPr>
          <p:cNvPr id="30" name="Group 29">
            <a:extLst>
              <a:ext uri="{FF2B5EF4-FFF2-40B4-BE49-F238E27FC236}">
                <a16:creationId xmlns:a16="http://schemas.microsoft.com/office/drawing/2014/main" id="{B18A41AB-93A0-834E-ADD7-0161C8D50AE8}"/>
              </a:ext>
            </a:extLst>
          </p:cNvPr>
          <p:cNvGrpSpPr/>
          <p:nvPr/>
        </p:nvGrpSpPr>
        <p:grpSpPr>
          <a:xfrm>
            <a:off x="50633" y="625062"/>
            <a:ext cx="4406425" cy="2854816"/>
            <a:chOff x="102129" y="957097"/>
            <a:chExt cx="4406425" cy="3649995"/>
          </a:xfrm>
        </p:grpSpPr>
        <p:sp>
          <p:nvSpPr>
            <p:cNvPr id="12" name="Rectangle 11">
              <a:extLst>
                <a:ext uri="{FF2B5EF4-FFF2-40B4-BE49-F238E27FC236}">
                  <a16:creationId xmlns:a16="http://schemas.microsoft.com/office/drawing/2014/main" id="{44D8586F-210A-4747-9E18-273170AED277}"/>
                </a:ext>
              </a:extLst>
            </p:cNvPr>
            <p:cNvSpPr/>
            <p:nvPr/>
          </p:nvSpPr>
          <p:spPr>
            <a:xfrm>
              <a:off x="249767" y="1208777"/>
              <a:ext cx="4258787" cy="33571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BEB277-7337-6F47-A4B2-B02FF434A678}"/>
                </a:ext>
              </a:extLst>
            </p:cNvPr>
            <p:cNvSpPr txBox="1"/>
            <p:nvPr/>
          </p:nvSpPr>
          <p:spPr>
            <a:xfrm>
              <a:off x="250632" y="1242628"/>
              <a:ext cx="4252980" cy="3364464"/>
            </a:xfrm>
            <a:prstGeom prst="rect">
              <a:avLst/>
            </a:prstGeom>
            <a:noFill/>
          </p:spPr>
          <p:txBody>
            <a:bodyPr wrap="square" rtlCol="0">
              <a:spAutoFit/>
            </a:bodyPr>
            <a:lstStyle/>
            <a:p>
              <a:r>
                <a:rPr lang="en-US" sz="1100" dirty="0"/>
                <a:t>From from the </a:t>
              </a:r>
              <a:r>
                <a:rPr lang="en-US" sz="1100" i="1" dirty="0"/>
                <a:t>Xiphophorus</a:t>
              </a:r>
              <a:r>
                <a:rPr lang="en-US" sz="1100" dirty="0"/>
                <a:t> fishes</a:t>
              </a:r>
              <a:r>
                <a:rPr lang="en-US" sz="1100" baseline="30000" dirty="0"/>
                <a:t>1 </a:t>
              </a:r>
              <a:r>
                <a:rPr lang="en-US" sz="1100" dirty="0"/>
                <a:t>to Neanderthals</a:t>
              </a:r>
              <a:r>
                <a:rPr lang="en-US" sz="1100" baseline="30000" dirty="0"/>
                <a:t>2</a:t>
              </a:r>
              <a:r>
                <a:rPr lang="en-US" sz="1100" dirty="0"/>
                <a:t>, hybridization can be seen across many domains of life</a:t>
              </a:r>
              <a:r>
                <a:rPr lang="en-US" sz="1100" baseline="30000" dirty="0"/>
                <a:t>3 </a:t>
              </a:r>
              <a:r>
                <a:rPr lang="en-US" sz="1100" dirty="0"/>
                <a:t>and is defined as the interbreeding of heterospecifics. On a macroevolutionary scale, hybridization often leaves a signature that can be detected even millions of years into the future. Using bioinformatic and phylogenetic techniques, hybridization can be detected and analyzed across taxa histories. </a:t>
              </a:r>
            </a:p>
            <a:p>
              <a:r>
                <a:rPr lang="en-US" sz="1100" dirty="0"/>
                <a:t>Aim: </a:t>
              </a:r>
              <a:r>
                <a:rPr lang="en-US" sz="1100" b="1" dirty="0"/>
                <a:t>Using coalescent simulations to create known histories of hybridization, evaluate the performance of different published algorithms for detecting hybridization along a phylogeny. </a:t>
              </a:r>
            </a:p>
            <a:p>
              <a:r>
                <a:rPr lang="en-US" sz="1100" dirty="0"/>
                <a:t>Methods to Achieve Objectives: </a:t>
              </a:r>
            </a:p>
            <a:p>
              <a:pPr marL="171450" indent="-171450">
                <a:buFont typeface="Arial" panose="020B0604020202020204" pitchFamily="34" charset="0"/>
                <a:buChar char="•"/>
              </a:pPr>
              <a:r>
                <a:rPr lang="en-US" sz="1100" dirty="0"/>
                <a:t>creating a coalescent simulation to model these events across generations.</a:t>
              </a:r>
            </a:p>
            <a:p>
              <a:pPr marL="171450" indent="-171450">
                <a:buFont typeface="Arial" panose="020B0604020202020204" pitchFamily="34" charset="0"/>
                <a:buChar char="•"/>
              </a:pPr>
              <a:r>
                <a:rPr lang="en-US" sz="1100" dirty="0"/>
                <a:t>Analyze various current and developing techniques used to detect hybridization</a:t>
              </a:r>
            </a:p>
          </p:txBody>
        </p:sp>
        <p:sp>
          <p:nvSpPr>
            <p:cNvPr id="11" name="Rectangle 10">
              <a:extLst>
                <a:ext uri="{FF2B5EF4-FFF2-40B4-BE49-F238E27FC236}">
                  <a16:creationId xmlns:a16="http://schemas.microsoft.com/office/drawing/2014/main" id="{2C6963D4-7A38-AA4D-9F2C-DBBC4912C99A}"/>
                </a:ext>
              </a:extLst>
            </p:cNvPr>
            <p:cNvSpPr/>
            <p:nvPr/>
          </p:nvSpPr>
          <p:spPr>
            <a:xfrm>
              <a:off x="102129" y="957097"/>
              <a:ext cx="1712183" cy="302792"/>
            </a:xfrm>
            <a:prstGeom prst="rect">
              <a:avLst/>
            </a:prstGeom>
            <a:solidFill>
              <a:srgbClr val="CE7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Introduction and Purpose:</a:t>
              </a:r>
            </a:p>
          </p:txBody>
        </p:sp>
      </p:grpSp>
      <p:sp>
        <p:nvSpPr>
          <p:cNvPr id="21" name="TextBox 20">
            <a:extLst>
              <a:ext uri="{FF2B5EF4-FFF2-40B4-BE49-F238E27FC236}">
                <a16:creationId xmlns:a16="http://schemas.microsoft.com/office/drawing/2014/main" id="{EE649C3B-C43C-534B-9735-F77B89F8DDEA}"/>
              </a:ext>
            </a:extLst>
          </p:cNvPr>
          <p:cNvSpPr txBox="1"/>
          <p:nvPr/>
        </p:nvSpPr>
        <p:spPr>
          <a:xfrm>
            <a:off x="4757257" y="285437"/>
            <a:ext cx="2983509" cy="246221"/>
          </a:xfrm>
          <a:prstGeom prst="rect">
            <a:avLst/>
          </a:prstGeom>
          <a:noFill/>
        </p:spPr>
        <p:txBody>
          <a:bodyPr wrap="none" rtlCol="0">
            <a:spAutoFit/>
          </a:bodyPr>
          <a:lstStyle/>
          <a:p>
            <a:r>
              <a:rPr lang="en-US" sz="1000" dirty="0"/>
              <a:t>Alix G. García</a:t>
            </a:r>
            <a:r>
              <a:rPr lang="en-US" sz="1000" baseline="30000" dirty="0"/>
              <a:t>1</a:t>
            </a:r>
            <a:r>
              <a:rPr lang="en-US" sz="1000" dirty="0"/>
              <a:t>, Emma Lehmberg</a:t>
            </a:r>
            <a:r>
              <a:rPr lang="en-US" sz="1000" baseline="30000" dirty="0"/>
              <a:t>2</a:t>
            </a:r>
            <a:r>
              <a:rPr lang="en-US" sz="1000" dirty="0"/>
              <a:t>, Gil G. Rosenthal</a:t>
            </a:r>
            <a:r>
              <a:rPr lang="en-US" sz="1000" baseline="30000" dirty="0"/>
              <a:t>1,2,3</a:t>
            </a:r>
          </a:p>
        </p:txBody>
      </p:sp>
      <p:grpSp>
        <p:nvGrpSpPr>
          <p:cNvPr id="31" name="Group 30">
            <a:extLst>
              <a:ext uri="{FF2B5EF4-FFF2-40B4-BE49-F238E27FC236}">
                <a16:creationId xmlns:a16="http://schemas.microsoft.com/office/drawing/2014/main" id="{2823EF8E-1927-7743-AA98-DC089D717A2A}"/>
              </a:ext>
            </a:extLst>
          </p:cNvPr>
          <p:cNvGrpSpPr/>
          <p:nvPr/>
        </p:nvGrpSpPr>
        <p:grpSpPr>
          <a:xfrm>
            <a:off x="4580982" y="3886110"/>
            <a:ext cx="4426826" cy="3190682"/>
            <a:chOff x="50051" y="721136"/>
            <a:chExt cx="4426826" cy="2987647"/>
          </a:xfrm>
        </p:grpSpPr>
        <p:sp>
          <p:nvSpPr>
            <p:cNvPr id="32" name="Rectangle 31">
              <a:extLst>
                <a:ext uri="{FF2B5EF4-FFF2-40B4-BE49-F238E27FC236}">
                  <a16:creationId xmlns:a16="http://schemas.microsoft.com/office/drawing/2014/main" id="{2CAE0D83-C8E5-324A-9C62-8568A07B8B36}"/>
                </a:ext>
              </a:extLst>
            </p:cNvPr>
            <p:cNvSpPr/>
            <p:nvPr/>
          </p:nvSpPr>
          <p:spPr>
            <a:xfrm>
              <a:off x="107961" y="899475"/>
              <a:ext cx="4368916" cy="25465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98EA6609-FBCA-0345-8E8F-F7AFF0F97B4E}"/>
                </a:ext>
              </a:extLst>
            </p:cNvPr>
            <p:cNvSpPr txBox="1"/>
            <p:nvPr/>
          </p:nvSpPr>
          <p:spPr>
            <a:xfrm>
              <a:off x="108246" y="985373"/>
              <a:ext cx="4257948" cy="2723410"/>
            </a:xfrm>
            <a:prstGeom prst="rect">
              <a:avLst/>
            </a:prstGeom>
            <a:noFill/>
          </p:spPr>
          <p:txBody>
            <a:bodyPr wrap="square" rtlCol="0">
              <a:spAutoFit/>
            </a:bodyPr>
            <a:lstStyle/>
            <a:p>
              <a:r>
                <a:rPr lang="en-US" sz="1100" dirty="0"/>
                <a:t>TI will model a simulation of hybridization events occurring at set generations under a set of conditions. I have based the parameters on estimates from the hybrid </a:t>
              </a:r>
              <a:r>
                <a:rPr lang="en-US" sz="1100" i="1" dirty="0" err="1"/>
                <a:t>Xiphophorus</a:t>
              </a:r>
              <a:r>
                <a:rPr lang="en-US" sz="1100" i="1" dirty="0"/>
                <a:t> birchmanni </a:t>
              </a:r>
              <a:r>
                <a:rPr lang="en-US" sz="1100" dirty="0"/>
                <a:t>&amp; </a:t>
              </a:r>
              <a:r>
                <a:rPr lang="en-US" sz="1100" i="1" dirty="0"/>
                <a:t>X. </a:t>
              </a:r>
              <a:r>
                <a:rPr lang="en-US" sz="1100" i="1" dirty="0" err="1"/>
                <a:t>malinche</a:t>
              </a:r>
              <a:r>
                <a:rPr lang="en-US" sz="1100" i="1" dirty="0"/>
                <a:t> </a:t>
              </a:r>
              <a:r>
                <a:rPr lang="en-US" sz="1100" dirty="0"/>
                <a:t>hybrid system.</a:t>
              </a:r>
            </a:p>
            <a:p>
              <a:r>
                <a:rPr lang="en-US" sz="1100" dirty="0"/>
                <a:t>Parameters: </a:t>
              </a:r>
            </a:p>
            <a:p>
              <a:pPr marL="171450" indent="-171450">
                <a:buFont typeface="Arial" panose="020B0604020202020204" pitchFamily="34" charset="0"/>
                <a:buChar char="•"/>
              </a:pPr>
              <a:r>
                <a:rPr lang="en-US" sz="1100" dirty="0"/>
                <a:t>Population Size: N</a:t>
              </a:r>
              <a:r>
                <a:rPr lang="en-US" sz="1100" baseline="-25000" dirty="0"/>
                <a:t>e</a:t>
              </a:r>
              <a:r>
                <a:rPr lang="en-US" sz="1100" dirty="0"/>
                <a:t>=</a:t>
              </a:r>
              <a:r>
                <a:rPr lang="en-US" sz="1100" i="1" dirty="0"/>
                <a:t> 80 000 </a:t>
              </a:r>
            </a:p>
            <a:p>
              <a:pPr marL="171450" indent="-171450">
                <a:buFont typeface="Arial" panose="020B0604020202020204" pitchFamily="34" charset="0"/>
                <a:buChar char="•"/>
              </a:pPr>
              <a:r>
                <a:rPr lang="en-US" sz="1100" dirty="0"/>
                <a:t>Recombination Rate: p= 00006 per bp</a:t>
              </a:r>
              <a:r>
                <a:rPr lang="en-US" sz="1100" baseline="30000" dirty="0"/>
                <a:t>1</a:t>
              </a:r>
            </a:p>
            <a:p>
              <a:pPr marL="171450" indent="-171450">
                <a:buFont typeface="Arial" panose="020B0604020202020204" pitchFamily="34" charset="0"/>
                <a:buChar char="•"/>
              </a:pPr>
              <a:r>
                <a:rPr lang="en-US" sz="1100" dirty="0"/>
                <a:t>Genome size=0.9 Gb</a:t>
              </a:r>
            </a:p>
            <a:p>
              <a:r>
                <a:rPr lang="en-US" sz="1100" dirty="0"/>
                <a:t>As the number of generations increases as well as the recombination rate increases, the ability to detect certain hybrid events will become increasingly difficult. I hypothesize that that once a certain number of generations is reached, the hybrid event would be considered undetectable of which I am proposing would be past the millions of years mark. Moreover, the ability to distinguish between ILS and a reticulation event would also become increasingly difficult with time. </a:t>
              </a:r>
            </a:p>
            <a:p>
              <a:endParaRPr lang="en-US" sz="1200" dirty="0"/>
            </a:p>
          </p:txBody>
        </p:sp>
        <p:sp>
          <p:nvSpPr>
            <p:cNvPr id="34" name="Rectangle 33">
              <a:extLst>
                <a:ext uri="{FF2B5EF4-FFF2-40B4-BE49-F238E27FC236}">
                  <a16:creationId xmlns:a16="http://schemas.microsoft.com/office/drawing/2014/main" id="{69348D62-27F4-664E-B78E-82123604FB48}"/>
                </a:ext>
              </a:extLst>
            </p:cNvPr>
            <p:cNvSpPr/>
            <p:nvPr/>
          </p:nvSpPr>
          <p:spPr>
            <a:xfrm>
              <a:off x="50051" y="721136"/>
              <a:ext cx="2090775" cy="221756"/>
            </a:xfrm>
            <a:prstGeom prst="rect">
              <a:avLst/>
            </a:prstGeom>
            <a:solidFill>
              <a:srgbClr val="CE7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Model and Expected Outcomes: </a:t>
              </a:r>
            </a:p>
          </p:txBody>
        </p:sp>
      </p:grpSp>
      <p:grpSp>
        <p:nvGrpSpPr>
          <p:cNvPr id="38" name="Group 37">
            <a:extLst>
              <a:ext uri="{FF2B5EF4-FFF2-40B4-BE49-F238E27FC236}">
                <a16:creationId xmlns:a16="http://schemas.microsoft.com/office/drawing/2014/main" id="{D8DE478F-2952-F44E-B897-9BC31A8ED37E}"/>
              </a:ext>
            </a:extLst>
          </p:cNvPr>
          <p:cNvGrpSpPr/>
          <p:nvPr/>
        </p:nvGrpSpPr>
        <p:grpSpPr>
          <a:xfrm>
            <a:off x="0" y="5177007"/>
            <a:ext cx="4527420" cy="1619151"/>
            <a:chOff x="86404" y="2616383"/>
            <a:chExt cx="4527420" cy="1619151"/>
          </a:xfrm>
        </p:grpSpPr>
        <p:sp>
          <p:nvSpPr>
            <p:cNvPr id="39" name="TextBox 38">
              <a:extLst>
                <a:ext uri="{FF2B5EF4-FFF2-40B4-BE49-F238E27FC236}">
                  <a16:creationId xmlns:a16="http://schemas.microsoft.com/office/drawing/2014/main" id="{0802AA85-115F-3141-AD7E-11D710C6A197}"/>
                </a:ext>
              </a:extLst>
            </p:cNvPr>
            <p:cNvSpPr txBox="1"/>
            <p:nvPr/>
          </p:nvSpPr>
          <p:spPr>
            <a:xfrm>
              <a:off x="347452" y="2929195"/>
              <a:ext cx="4266372" cy="1107996"/>
            </a:xfrm>
            <a:prstGeom prst="rect">
              <a:avLst/>
            </a:prstGeom>
            <a:noFill/>
          </p:spPr>
          <p:txBody>
            <a:bodyPr wrap="square" rtlCol="0">
              <a:spAutoFit/>
            </a:bodyPr>
            <a:lstStyle/>
            <a:p>
              <a:pPr marL="171450" indent="-171450">
                <a:buFont typeface="Arial" panose="020B0604020202020204" pitchFamily="34" charset="0"/>
                <a:buChar char="•"/>
              </a:pPr>
              <a:r>
                <a:rPr lang="en-US" sz="1100" dirty="0"/>
                <a:t>There continues to be difficulty with differentiating between incomplete lineage sorting and detecting hybridization (see </a:t>
              </a:r>
              <a:r>
                <a:rPr lang="en-US" sz="1100" b="1" i="1" dirty="0"/>
                <a:t>Figure 1</a:t>
              </a:r>
              <a:r>
                <a:rPr lang="en-US" sz="1100" dirty="0"/>
                <a:t>.)</a:t>
              </a:r>
            </a:p>
            <a:p>
              <a:pPr marL="171450" indent="-171450">
                <a:buFont typeface="Arial" panose="020B0604020202020204" pitchFamily="34" charset="0"/>
                <a:buChar char="•"/>
              </a:pPr>
              <a:r>
                <a:rPr lang="en-US" sz="1100" dirty="0"/>
                <a:t>Lack of simulated test of a variety of hybrid scenarios in different software</a:t>
              </a:r>
            </a:p>
            <a:p>
              <a:pPr marL="171450" indent="-171450">
                <a:buFont typeface="Arial" panose="020B0604020202020204" pitchFamily="34" charset="0"/>
                <a:buChar char="•"/>
              </a:pPr>
              <a:r>
                <a:rPr lang="en-US" sz="1100" dirty="0"/>
                <a:t>Limitations in software run time</a:t>
              </a:r>
            </a:p>
          </p:txBody>
        </p:sp>
        <p:sp>
          <p:nvSpPr>
            <p:cNvPr id="40" name="Rectangle 39">
              <a:extLst>
                <a:ext uri="{FF2B5EF4-FFF2-40B4-BE49-F238E27FC236}">
                  <a16:creationId xmlns:a16="http://schemas.microsoft.com/office/drawing/2014/main" id="{133D48F5-120D-D547-9604-2F3793253F16}"/>
                </a:ext>
              </a:extLst>
            </p:cNvPr>
            <p:cNvSpPr/>
            <p:nvPr/>
          </p:nvSpPr>
          <p:spPr>
            <a:xfrm>
              <a:off x="288494" y="2754146"/>
              <a:ext cx="4253680" cy="1481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418E154-F812-2D4F-A1DB-BA82134A65AC}"/>
                </a:ext>
              </a:extLst>
            </p:cNvPr>
            <p:cNvSpPr/>
            <p:nvPr/>
          </p:nvSpPr>
          <p:spPr>
            <a:xfrm>
              <a:off x="86404" y="2616383"/>
              <a:ext cx="1240366" cy="236826"/>
            </a:xfrm>
            <a:prstGeom prst="rect">
              <a:avLst/>
            </a:prstGeom>
            <a:solidFill>
              <a:srgbClr val="CE7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Challenges : </a:t>
              </a:r>
            </a:p>
          </p:txBody>
        </p:sp>
      </p:grpSp>
      <p:grpSp>
        <p:nvGrpSpPr>
          <p:cNvPr id="42" name="Group 41">
            <a:extLst>
              <a:ext uri="{FF2B5EF4-FFF2-40B4-BE49-F238E27FC236}">
                <a16:creationId xmlns:a16="http://schemas.microsoft.com/office/drawing/2014/main" id="{2CBEBC9D-C1FB-234C-A349-A1889EF64AEE}"/>
              </a:ext>
            </a:extLst>
          </p:cNvPr>
          <p:cNvGrpSpPr/>
          <p:nvPr/>
        </p:nvGrpSpPr>
        <p:grpSpPr>
          <a:xfrm>
            <a:off x="9032915" y="853919"/>
            <a:ext cx="4349873" cy="2005484"/>
            <a:chOff x="4677379" y="1182206"/>
            <a:chExt cx="4349873" cy="2005484"/>
          </a:xfrm>
        </p:grpSpPr>
        <p:grpSp>
          <p:nvGrpSpPr>
            <p:cNvPr id="43" name="Group 42">
              <a:extLst>
                <a:ext uri="{FF2B5EF4-FFF2-40B4-BE49-F238E27FC236}">
                  <a16:creationId xmlns:a16="http://schemas.microsoft.com/office/drawing/2014/main" id="{7B97375D-D7DE-6245-AA40-A948A87243C5}"/>
                </a:ext>
              </a:extLst>
            </p:cNvPr>
            <p:cNvGrpSpPr/>
            <p:nvPr/>
          </p:nvGrpSpPr>
          <p:grpSpPr>
            <a:xfrm>
              <a:off x="4677379" y="1182206"/>
              <a:ext cx="4349873" cy="2005484"/>
              <a:chOff x="63500" y="702734"/>
              <a:chExt cx="4349873" cy="2005484"/>
            </a:xfrm>
          </p:grpSpPr>
          <p:sp>
            <p:nvSpPr>
              <p:cNvPr id="45" name="Rectangle 44">
                <a:extLst>
                  <a:ext uri="{FF2B5EF4-FFF2-40B4-BE49-F238E27FC236}">
                    <a16:creationId xmlns:a16="http://schemas.microsoft.com/office/drawing/2014/main" id="{50018897-B73E-2542-99E9-8E34598DAF37}"/>
                  </a:ext>
                </a:extLst>
              </p:cNvPr>
              <p:cNvSpPr/>
              <p:nvPr/>
            </p:nvSpPr>
            <p:spPr>
              <a:xfrm>
                <a:off x="141223" y="899476"/>
                <a:ext cx="2847811" cy="18087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3A31CD5B-3DE0-8D43-A3CF-908B7D8AEA19}"/>
                  </a:ext>
                </a:extLst>
              </p:cNvPr>
              <p:cNvSpPr txBox="1"/>
              <p:nvPr/>
            </p:nvSpPr>
            <p:spPr>
              <a:xfrm>
                <a:off x="249767" y="899475"/>
                <a:ext cx="4163606" cy="276999"/>
              </a:xfrm>
              <a:prstGeom prst="rect">
                <a:avLst/>
              </a:prstGeom>
              <a:noFill/>
            </p:spPr>
            <p:txBody>
              <a:bodyPr wrap="square" rtlCol="0">
                <a:spAutoFit/>
              </a:bodyPr>
              <a:lstStyle/>
              <a:p>
                <a:endParaRPr lang="en-US" sz="1200" dirty="0"/>
              </a:p>
            </p:txBody>
          </p:sp>
          <p:sp>
            <p:nvSpPr>
              <p:cNvPr id="47" name="Rectangle 46">
                <a:extLst>
                  <a:ext uri="{FF2B5EF4-FFF2-40B4-BE49-F238E27FC236}">
                    <a16:creationId xmlns:a16="http://schemas.microsoft.com/office/drawing/2014/main" id="{622FECEC-A039-274F-8536-EC1BEDFE0A9E}"/>
                  </a:ext>
                </a:extLst>
              </p:cNvPr>
              <p:cNvSpPr/>
              <p:nvPr/>
            </p:nvSpPr>
            <p:spPr>
              <a:xfrm>
                <a:off x="63500" y="702734"/>
                <a:ext cx="2739267" cy="253906"/>
              </a:xfrm>
              <a:prstGeom prst="rect">
                <a:avLst/>
              </a:prstGeom>
              <a:solidFill>
                <a:srgbClr val="CE7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Methods Utilized and Literature Review:</a:t>
                </a:r>
              </a:p>
            </p:txBody>
          </p:sp>
        </p:grpSp>
        <p:sp>
          <p:nvSpPr>
            <p:cNvPr id="44" name="TextBox 43">
              <a:extLst>
                <a:ext uri="{FF2B5EF4-FFF2-40B4-BE49-F238E27FC236}">
                  <a16:creationId xmlns:a16="http://schemas.microsoft.com/office/drawing/2014/main" id="{6E013AD0-26AC-C243-8F5E-F8B2A50494B8}"/>
                </a:ext>
              </a:extLst>
            </p:cNvPr>
            <p:cNvSpPr txBox="1"/>
            <p:nvPr/>
          </p:nvSpPr>
          <p:spPr>
            <a:xfrm>
              <a:off x="4863644" y="1448540"/>
              <a:ext cx="2989036" cy="369332"/>
            </a:xfrm>
            <a:prstGeom prst="rect">
              <a:avLst/>
            </a:prstGeom>
            <a:noFill/>
          </p:spPr>
          <p:txBody>
            <a:bodyPr wrap="square" rtlCol="0">
              <a:spAutoFit/>
            </a:bodyPr>
            <a:lstStyle/>
            <a:p>
              <a:endParaRPr lang="en-US" dirty="0"/>
            </a:p>
          </p:txBody>
        </p:sp>
      </p:grpSp>
      <p:sp>
        <p:nvSpPr>
          <p:cNvPr id="50" name="TextBox 49">
            <a:extLst>
              <a:ext uri="{FF2B5EF4-FFF2-40B4-BE49-F238E27FC236}">
                <a16:creationId xmlns:a16="http://schemas.microsoft.com/office/drawing/2014/main" id="{7588CF19-6C56-E04D-8403-062FF605B56D}"/>
              </a:ext>
            </a:extLst>
          </p:cNvPr>
          <p:cNvSpPr txBox="1"/>
          <p:nvPr/>
        </p:nvSpPr>
        <p:spPr>
          <a:xfrm>
            <a:off x="9131628" y="1107825"/>
            <a:ext cx="2841537" cy="2462213"/>
          </a:xfrm>
          <a:prstGeom prst="rect">
            <a:avLst/>
          </a:prstGeom>
          <a:noFill/>
        </p:spPr>
        <p:txBody>
          <a:bodyPr wrap="square" rtlCol="0">
            <a:spAutoFit/>
          </a:bodyPr>
          <a:lstStyle/>
          <a:p>
            <a:r>
              <a:rPr lang="en-US" sz="1100" dirty="0"/>
              <a:t>This simulation will be completed utilizing msprime</a:t>
            </a:r>
            <a:r>
              <a:rPr lang="en-US" sz="1100" baseline="30000" dirty="0"/>
              <a:t>4</a:t>
            </a:r>
            <a:r>
              <a:rPr lang="en-US" sz="1100" dirty="0"/>
              <a:t>, tskit</a:t>
            </a:r>
            <a:r>
              <a:rPr lang="en-US" sz="1100" baseline="30000" dirty="0"/>
              <a:t>5</a:t>
            </a:r>
            <a:r>
              <a:rPr lang="en-US" sz="1100" dirty="0"/>
              <a:t>, and R. </a:t>
            </a:r>
          </a:p>
          <a:p>
            <a:r>
              <a:rPr lang="en-US" sz="1100" dirty="0"/>
              <a:t>Prior to the initiating this project, an extensive literature review was conducted highlighting the various summary and statistic approaches used to detect and analyze hybrid events. Some of these methods included: </a:t>
            </a:r>
          </a:p>
          <a:p>
            <a:pPr marL="171450" indent="-171450">
              <a:buFont typeface="Arial" panose="020B0604020202020204" pitchFamily="34" charset="0"/>
              <a:buChar char="•"/>
            </a:pPr>
            <a:r>
              <a:rPr lang="en-US" sz="1100" dirty="0"/>
              <a:t>D-Statistic</a:t>
            </a:r>
            <a:r>
              <a:rPr lang="en-US" sz="1100" baseline="30000" dirty="0"/>
              <a:t>6</a:t>
            </a:r>
            <a:r>
              <a:rPr lang="en-US" sz="1100" dirty="0"/>
              <a:t> </a:t>
            </a:r>
          </a:p>
          <a:p>
            <a:pPr marL="171450" indent="-171450">
              <a:buFont typeface="Arial" panose="020B0604020202020204" pitchFamily="34" charset="0"/>
              <a:buChar char="•"/>
            </a:pPr>
            <a:r>
              <a:rPr lang="en-US" sz="1100" dirty="0" err="1"/>
              <a:t>SNaQ</a:t>
            </a:r>
            <a:r>
              <a:rPr lang="en-US" sz="1100" baseline="30000" dirty="0"/>
              <a:t> 7</a:t>
            </a:r>
          </a:p>
          <a:p>
            <a:pPr marL="171450" indent="-171450">
              <a:buFont typeface="Arial" panose="020B0604020202020204" pitchFamily="34" charset="0"/>
              <a:buChar char="•"/>
            </a:pPr>
            <a:r>
              <a:rPr lang="en-US" sz="1100" dirty="0" err="1"/>
              <a:t>HyDE</a:t>
            </a:r>
            <a:endParaRPr lang="en-US" sz="1100" dirty="0"/>
          </a:p>
          <a:p>
            <a:endParaRPr lang="en-US" sz="1100" dirty="0"/>
          </a:p>
          <a:p>
            <a:endParaRPr lang="en-US" sz="1100" dirty="0"/>
          </a:p>
          <a:p>
            <a:endParaRPr lang="en-US" sz="1100" dirty="0"/>
          </a:p>
          <a:p>
            <a:endParaRPr lang="en-US" sz="1100" dirty="0"/>
          </a:p>
        </p:txBody>
      </p:sp>
      <p:sp>
        <p:nvSpPr>
          <p:cNvPr id="22" name="TextBox 21">
            <a:extLst>
              <a:ext uri="{FF2B5EF4-FFF2-40B4-BE49-F238E27FC236}">
                <a16:creationId xmlns:a16="http://schemas.microsoft.com/office/drawing/2014/main" id="{D09D8353-8977-3C48-A58B-1FD2FF3BED80}"/>
              </a:ext>
            </a:extLst>
          </p:cNvPr>
          <p:cNvSpPr txBox="1"/>
          <p:nvPr/>
        </p:nvSpPr>
        <p:spPr>
          <a:xfrm>
            <a:off x="6006353" y="2384612"/>
            <a:ext cx="184731" cy="369332"/>
          </a:xfrm>
          <a:prstGeom prst="rect">
            <a:avLst/>
          </a:prstGeom>
          <a:noFill/>
        </p:spPr>
        <p:txBody>
          <a:bodyPr wrap="none" rtlCol="0">
            <a:spAutoFit/>
          </a:bodyPr>
          <a:lstStyle/>
          <a:p>
            <a:endParaRPr lang="en-US" dirty="0"/>
          </a:p>
        </p:txBody>
      </p:sp>
      <p:grpSp>
        <p:nvGrpSpPr>
          <p:cNvPr id="13" name="Group 12">
            <a:extLst>
              <a:ext uri="{FF2B5EF4-FFF2-40B4-BE49-F238E27FC236}">
                <a16:creationId xmlns:a16="http://schemas.microsoft.com/office/drawing/2014/main" id="{668CF61C-D310-D641-BF8B-9CDF91A848A4}"/>
              </a:ext>
            </a:extLst>
          </p:cNvPr>
          <p:cNvGrpSpPr/>
          <p:nvPr/>
        </p:nvGrpSpPr>
        <p:grpSpPr>
          <a:xfrm>
            <a:off x="9108482" y="3045322"/>
            <a:ext cx="4349872" cy="3312483"/>
            <a:chOff x="9107724" y="4820882"/>
            <a:chExt cx="4349872" cy="3312483"/>
          </a:xfrm>
        </p:grpSpPr>
        <p:grpSp>
          <p:nvGrpSpPr>
            <p:cNvPr id="58" name="Group 57">
              <a:extLst>
                <a:ext uri="{FF2B5EF4-FFF2-40B4-BE49-F238E27FC236}">
                  <a16:creationId xmlns:a16="http://schemas.microsoft.com/office/drawing/2014/main" id="{169B2CA8-0E6C-8F41-A2BC-BAC9E7469CBB}"/>
                </a:ext>
              </a:extLst>
            </p:cNvPr>
            <p:cNvGrpSpPr/>
            <p:nvPr/>
          </p:nvGrpSpPr>
          <p:grpSpPr>
            <a:xfrm>
              <a:off x="9107724" y="4820882"/>
              <a:ext cx="4349872" cy="1970325"/>
              <a:chOff x="4677380" y="1266215"/>
              <a:chExt cx="4349872" cy="2361824"/>
            </a:xfrm>
          </p:grpSpPr>
          <p:grpSp>
            <p:nvGrpSpPr>
              <p:cNvPr id="59" name="Group 58">
                <a:extLst>
                  <a:ext uri="{FF2B5EF4-FFF2-40B4-BE49-F238E27FC236}">
                    <a16:creationId xmlns:a16="http://schemas.microsoft.com/office/drawing/2014/main" id="{10E7E298-2A42-AD4C-8F04-C3C61BB39613}"/>
                  </a:ext>
                </a:extLst>
              </p:cNvPr>
              <p:cNvGrpSpPr/>
              <p:nvPr/>
            </p:nvGrpSpPr>
            <p:grpSpPr>
              <a:xfrm>
                <a:off x="4677380" y="1266215"/>
                <a:ext cx="4349872" cy="2361824"/>
                <a:chOff x="63501" y="786743"/>
                <a:chExt cx="4349872" cy="2361824"/>
              </a:xfrm>
            </p:grpSpPr>
            <p:sp>
              <p:nvSpPr>
                <p:cNvPr id="61" name="Rectangle 60">
                  <a:extLst>
                    <a:ext uri="{FF2B5EF4-FFF2-40B4-BE49-F238E27FC236}">
                      <a16:creationId xmlns:a16="http://schemas.microsoft.com/office/drawing/2014/main" id="{FC62461B-A66E-3640-A7A2-B9340C41C818}"/>
                    </a:ext>
                  </a:extLst>
                </p:cNvPr>
                <p:cNvSpPr/>
                <p:nvPr/>
              </p:nvSpPr>
              <p:spPr>
                <a:xfrm>
                  <a:off x="108685" y="899477"/>
                  <a:ext cx="2834775" cy="2249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A97C3310-8B68-DC45-99A3-BE3A1157D664}"/>
                    </a:ext>
                  </a:extLst>
                </p:cNvPr>
                <p:cNvSpPr txBox="1"/>
                <p:nvPr/>
              </p:nvSpPr>
              <p:spPr>
                <a:xfrm>
                  <a:off x="249767" y="899475"/>
                  <a:ext cx="4163606" cy="276999"/>
                </a:xfrm>
                <a:prstGeom prst="rect">
                  <a:avLst/>
                </a:prstGeom>
                <a:noFill/>
              </p:spPr>
              <p:txBody>
                <a:bodyPr wrap="square" rtlCol="0">
                  <a:spAutoFit/>
                </a:bodyPr>
                <a:lstStyle/>
                <a:p>
                  <a:endParaRPr lang="en-US" sz="1200" dirty="0"/>
                </a:p>
              </p:txBody>
            </p:sp>
            <p:sp>
              <p:nvSpPr>
                <p:cNvPr id="63" name="Rectangle 62">
                  <a:extLst>
                    <a:ext uri="{FF2B5EF4-FFF2-40B4-BE49-F238E27FC236}">
                      <a16:creationId xmlns:a16="http://schemas.microsoft.com/office/drawing/2014/main" id="{AAE2144C-639F-064A-B5A9-08BBCAB75771}"/>
                    </a:ext>
                  </a:extLst>
                </p:cNvPr>
                <p:cNvSpPr/>
                <p:nvPr/>
              </p:nvSpPr>
              <p:spPr>
                <a:xfrm>
                  <a:off x="63501" y="786743"/>
                  <a:ext cx="2044766" cy="247441"/>
                </a:xfrm>
                <a:prstGeom prst="rect">
                  <a:avLst/>
                </a:prstGeom>
                <a:solidFill>
                  <a:srgbClr val="CE7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Other Possible Scenarios: </a:t>
                  </a:r>
                </a:p>
              </p:txBody>
            </p:sp>
          </p:grpSp>
          <p:sp>
            <p:nvSpPr>
              <p:cNvPr id="60" name="TextBox 59">
                <a:extLst>
                  <a:ext uri="{FF2B5EF4-FFF2-40B4-BE49-F238E27FC236}">
                    <a16:creationId xmlns:a16="http://schemas.microsoft.com/office/drawing/2014/main" id="{3BAAE267-591F-8B4B-8776-25ED52562DAD}"/>
                  </a:ext>
                </a:extLst>
              </p:cNvPr>
              <p:cNvSpPr txBox="1"/>
              <p:nvPr/>
            </p:nvSpPr>
            <p:spPr>
              <a:xfrm>
                <a:off x="4863644" y="1448540"/>
                <a:ext cx="2989036" cy="142046"/>
              </a:xfrm>
              <a:prstGeom prst="rect">
                <a:avLst/>
              </a:prstGeom>
              <a:noFill/>
            </p:spPr>
            <p:txBody>
              <a:bodyPr wrap="square" rtlCol="0">
                <a:spAutoFit/>
              </a:bodyPr>
              <a:lstStyle/>
              <a:p>
                <a:endParaRPr lang="en-US" sz="1200" dirty="0"/>
              </a:p>
            </p:txBody>
          </p:sp>
        </p:grpSp>
        <p:sp>
          <p:nvSpPr>
            <p:cNvPr id="75" name="TextBox 74">
              <a:extLst>
                <a:ext uri="{FF2B5EF4-FFF2-40B4-BE49-F238E27FC236}">
                  <a16:creationId xmlns:a16="http://schemas.microsoft.com/office/drawing/2014/main" id="{4FDCB951-1E52-3444-9E2C-A91A004EE96F}"/>
                </a:ext>
              </a:extLst>
            </p:cNvPr>
            <p:cNvSpPr txBox="1"/>
            <p:nvPr/>
          </p:nvSpPr>
          <p:spPr>
            <a:xfrm>
              <a:off x="9308626" y="4994044"/>
              <a:ext cx="2592149" cy="3139321"/>
            </a:xfrm>
            <a:prstGeom prst="rect">
              <a:avLst/>
            </a:prstGeom>
            <a:noFill/>
          </p:spPr>
          <p:txBody>
            <a:bodyPr wrap="square" rtlCol="0">
              <a:spAutoFit/>
            </a:bodyPr>
            <a:lstStyle/>
            <a:p>
              <a:r>
                <a:rPr lang="en-US" sz="1100" dirty="0"/>
                <a:t>In future considerations, we would like to attempt the following scenarios to further explore the ability of simulations to understand hybrid events. </a:t>
              </a:r>
              <a:br>
                <a:rPr lang="en-US" sz="1100" dirty="0"/>
              </a:br>
              <a:endParaRPr lang="en-US" sz="1100" dirty="0"/>
            </a:p>
            <a:p>
              <a:pPr marL="228600" indent="-228600">
                <a:buAutoNum type="arabicPeriod"/>
              </a:pPr>
              <a:r>
                <a:rPr lang="en-US" sz="1100" dirty="0"/>
                <a:t>Hybrid events occurring in extant lineages </a:t>
              </a:r>
            </a:p>
            <a:p>
              <a:pPr marL="228600" indent="-228600">
                <a:buAutoNum type="arabicPeriod"/>
              </a:pPr>
              <a:r>
                <a:rPr lang="en-US" sz="1100" dirty="0"/>
                <a:t>Hybrid events occurring in relation to bottleneck events </a:t>
              </a:r>
            </a:p>
            <a:p>
              <a:pPr marL="228600" indent="-228600">
                <a:buAutoNum type="arabicPeriod"/>
              </a:pPr>
              <a:r>
                <a:rPr lang="en-US" sz="1100" dirty="0"/>
                <a:t>Random multiple hybrid events </a:t>
              </a:r>
              <a:br>
                <a:rPr lang="en-US" sz="1100" dirty="0"/>
              </a:br>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grpSp>
      <p:sp>
        <p:nvSpPr>
          <p:cNvPr id="5" name="TextBox 4">
            <a:extLst>
              <a:ext uri="{FF2B5EF4-FFF2-40B4-BE49-F238E27FC236}">
                <a16:creationId xmlns:a16="http://schemas.microsoft.com/office/drawing/2014/main" id="{E3C66A08-2AA2-604A-A125-8EF26CB301D7}"/>
              </a:ext>
            </a:extLst>
          </p:cNvPr>
          <p:cNvSpPr txBox="1"/>
          <p:nvPr/>
        </p:nvSpPr>
        <p:spPr>
          <a:xfrm>
            <a:off x="832296" y="412482"/>
            <a:ext cx="16949057" cy="538609"/>
          </a:xfrm>
          <a:prstGeom prst="rect">
            <a:avLst/>
          </a:prstGeom>
          <a:noFill/>
        </p:spPr>
        <p:txBody>
          <a:bodyPr wrap="square" rtlCol="0">
            <a:spAutoFit/>
          </a:bodyPr>
          <a:lstStyle/>
          <a:p>
            <a:r>
              <a:rPr lang="en-US" sz="1000" dirty="0"/>
              <a:t>1. Department of Biology, Texas A&amp;M University 2. Ecology &amp; Evolutionary Biology Interdisciplinary Program 3. Texas A&amp;M University, Centro de </a:t>
            </a:r>
            <a:r>
              <a:rPr lang="en-US" sz="1000" dirty="0" err="1"/>
              <a:t>Investigaciones</a:t>
            </a:r>
            <a:r>
              <a:rPr lang="en-US" sz="1000" dirty="0"/>
              <a:t> </a:t>
            </a:r>
            <a:r>
              <a:rPr lang="en-US" sz="1000" dirty="0" err="1"/>
              <a:t>Científicas</a:t>
            </a:r>
            <a:r>
              <a:rPr lang="en-US" sz="1000" dirty="0"/>
              <a:t> de las </a:t>
            </a:r>
            <a:r>
              <a:rPr lang="en-US" sz="1000" dirty="0" err="1"/>
              <a:t>Huastecas</a:t>
            </a:r>
            <a:r>
              <a:rPr lang="en-US" sz="1000" dirty="0"/>
              <a:t> “</a:t>
            </a:r>
            <a:r>
              <a:rPr lang="en-US" sz="1000" dirty="0" err="1"/>
              <a:t>Aguazarca</a:t>
            </a:r>
            <a:r>
              <a:rPr lang="en-US" sz="1000" dirty="0"/>
              <a:t>”</a:t>
            </a:r>
          </a:p>
          <a:p>
            <a:endParaRPr lang="en-US" dirty="0">
              <a:effectLst/>
            </a:endParaRPr>
          </a:p>
        </p:txBody>
      </p:sp>
      <p:grpSp>
        <p:nvGrpSpPr>
          <p:cNvPr id="15" name="Group 14">
            <a:extLst>
              <a:ext uri="{FF2B5EF4-FFF2-40B4-BE49-F238E27FC236}">
                <a16:creationId xmlns:a16="http://schemas.microsoft.com/office/drawing/2014/main" id="{54A39705-B44D-4740-9B59-4F63DB943091}"/>
              </a:ext>
            </a:extLst>
          </p:cNvPr>
          <p:cNvGrpSpPr/>
          <p:nvPr/>
        </p:nvGrpSpPr>
        <p:grpSpPr>
          <a:xfrm>
            <a:off x="93118" y="3506354"/>
            <a:ext cx="4732665" cy="2120964"/>
            <a:chOff x="156256" y="3589819"/>
            <a:chExt cx="4732665" cy="2120964"/>
          </a:xfrm>
        </p:grpSpPr>
        <p:grpSp>
          <p:nvGrpSpPr>
            <p:cNvPr id="7" name="Group 6">
              <a:extLst>
                <a:ext uri="{FF2B5EF4-FFF2-40B4-BE49-F238E27FC236}">
                  <a16:creationId xmlns:a16="http://schemas.microsoft.com/office/drawing/2014/main" id="{39A174E3-CDF1-8D4B-AF81-3BB535CDBD16}"/>
                </a:ext>
              </a:extLst>
            </p:cNvPr>
            <p:cNvGrpSpPr/>
            <p:nvPr/>
          </p:nvGrpSpPr>
          <p:grpSpPr>
            <a:xfrm>
              <a:off x="156256" y="3589819"/>
              <a:ext cx="4732665" cy="2120964"/>
              <a:chOff x="108886" y="1774146"/>
              <a:chExt cx="4732665" cy="2120964"/>
            </a:xfrm>
          </p:grpSpPr>
          <p:pic>
            <p:nvPicPr>
              <p:cNvPr id="10" name="Picture 9" descr="A picture containing arrow&#10;&#10;Description automatically generated">
                <a:extLst>
                  <a:ext uri="{FF2B5EF4-FFF2-40B4-BE49-F238E27FC236}">
                    <a16:creationId xmlns:a16="http://schemas.microsoft.com/office/drawing/2014/main" id="{04408097-67EE-DC43-8CCF-CEBE209A8A5D}"/>
                  </a:ext>
                </a:extLst>
              </p:cNvPr>
              <p:cNvPicPr>
                <a:picLocks noChangeAspect="1"/>
              </p:cNvPicPr>
              <p:nvPr/>
            </p:nvPicPr>
            <p:blipFill rotWithShape="1">
              <a:blip r:embed="rId5"/>
              <a:srcRect l="38843" t="39718" r="37692" b="39895"/>
              <a:stretch/>
            </p:blipFill>
            <p:spPr>
              <a:xfrm>
                <a:off x="195235" y="2175132"/>
                <a:ext cx="1879845" cy="1140326"/>
              </a:xfrm>
              <a:prstGeom prst="rect">
                <a:avLst/>
              </a:prstGeom>
            </p:spPr>
          </p:pic>
          <p:sp>
            <p:nvSpPr>
              <p:cNvPr id="14" name="TextBox 13">
                <a:extLst>
                  <a:ext uri="{FF2B5EF4-FFF2-40B4-BE49-F238E27FC236}">
                    <a16:creationId xmlns:a16="http://schemas.microsoft.com/office/drawing/2014/main" id="{4137F3DA-5523-8B4C-9B84-D329658BDB62}"/>
                  </a:ext>
                </a:extLst>
              </p:cNvPr>
              <p:cNvSpPr txBox="1"/>
              <p:nvPr/>
            </p:nvSpPr>
            <p:spPr>
              <a:xfrm>
                <a:off x="108886" y="1954675"/>
                <a:ext cx="2362200" cy="276999"/>
              </a:xfrm>
              <a:prstGeom prst="rect">
                <a:avLst/>
              </a:prstGeom>
              <a:noFill/>
            </p:spPr>
            <p:txBody>
              <a:bodyPr wrap="square" rtlCol="0">
                <a:spAutoFit/>
              </a:bodyPr>
              <a:lstStyle/>
              <a:p>
                <a:r>
                  <a:rPr lang="en-US" sz="1200" i="1" dirty="0"/>
                  <a:t>Example of Reticulation Event</a:t>
                </a:r>
              </a:p>
            </p:txBody>
          </p:sp>
          <p:pic>
            <p:nvPicPr>
              <p:cNvPr id="52" name="Picture 51" descr="A picture containing line chart&#10;&#10;Description automatically generated">
                <a:extLst>
                  <a:ext uri="{FF2B5EF4-FFF2-40B4-BE49-F238E27FC236}">
                    <a16:creationId xmlns:a16="http://schemas.microsoft.com/office/drawing/2014/main" id="{9C8E77AC-5424-2243-AC7E-C6AD8668F89B}"/>
                  </a:ext>
                </a:extLst>
              </p:cNvPr>
              <p:cNvPicPr>
                <a:picLocks noChangeAspect="1"/>
              </p:cNvPicPr>
              <p:nvPr/>
            </p:nvPicPr>
            <p:blipFill>
              <a:blip r:embed="rId6"/>
              <a:stretch>
                <a:fillRect/>
              </a:stretch>
            </p:blipFill>
            <p:spPr>
              <a:xfrm>
                <a:off x="1803602" y="1774146"/>
                <a:ext cx="3037949" cy="2120964"/>
              </a:xfrm>
              <a:prstGeom prst="rect">
                <a:avLst/>
              </a:prstGeom>
            </p:spPr>
          </p:pic>
          <p:sp>
            <p:nvSpPr>
              <p:cNvPr id="70" name="TextBox 69">
                <a:extLst>
                  <a:ext uri="{FF2B5EF4-FFF2-40B4-BE49-F238E27FC236}">
                    <a16:creationId xmlns:a16="http://schemas.microsoft.com/office/drawing/2014/main" id="{413C790C-542C-7B48-8C3F-EA1134432A8F}"/>
                  </a:ext>
                </a:extLst>
              </p:cNvPr>
              <p:cNvSpPr txBox="1"/>
              <p:nvPr/>
            </p:nvSpPr>
            <p:spPr>
              <a:xfrm>
                <a:off x="2195034" y="1964399"/>
                <a:ext cx="2237750" cy="461665"/>
              </a:xfrm>
              <a:prstGeom prst="rect">
                <a:avLst/>
              </a:prstGeom>
              <a:noFill/>
            </p:spPr>
            <p:txBody>
              <a:bodyPr wrap="square" rtlCol="0">
                <a:spAutoFit/>
              </a:bodyPr>
              <a:lstStyle/>
              <a:p>
                <a:pPr algn="ctr"/>
                <a:r>
                  <a:rPr lang="en-US" sz="1200" i="1" dirty="0"/>
                  <a:t>Example of  Incomplete Lineage Sorting</a:t>
                </a:r>
              </a:p>
            </p:txBody>
          </p:sp>
          <p:sp>
            <p:nvSpPr>
              <p:cNvPr id="3" name="TextBox 2">
                <a:extLst>
                  <a:ext uri="{FF2B5EF4-FFF2-40B4-BE49-F238E27FC236}">
                    <a16:creationId xmlns:a16="http://schemas.microsoft.com/office/drawing/2014/main" id="{0EDC807E-2FC2-3545-9031-B7FB27B77936}"/>
                  </a:ext>
                </a:extLst>
              </p:cNvPr>
              <p:cNvSpPr txBox="1"/>
              <p:nvPr/>
            </p:nvSpPr>
            <p:spPr>
              <a:xfrm>
                <a:off x="2054560" y="2491172"/>
                <a:ext cx="457051" cy="338554"/>
              </a:xfrm>
              <a:prstGeom prst="rect">
                <a:avLst/>
              </a:prstGeom>
              <a:noFill/>
            </p:spPr>
            <p:txBody>
              <a:bodyPr wrap="square" rtlCol="0">
                <a:spAutoFit/>
              </a:bodyPr>
              <a:lstStyle/>
              <a:p>
                <a:r>
                  <a:rPr lang="en-US" sz="1600" i="1" dirty="0"/>
                  <a:t>vs</a:t>
                </a:r>
              </a:p>
            </p:txBody>
          </p:sp>
        </p:grpSp>
        <p:sp>
          <p:nvSpPr>
            <p:cNvPr id="9" name="TextBox 8">
              <a:extLst>
                <a:ext uri="{FF2B5EF4-FFF2-40B4-BE49-F238E27FC236}">
                  <a16:creationId xmlns:a16="http://schemas.microsoft.com/office/drawing/2014/main" id="{471807E7-8738-8849-B60F-A5C6ED788659}"/>
                </a:ext>
              </a:extLst>
            </p:cNvPr>
            <p:cNvSpPr txBox="1"/>
            <p:nvPr/>
          </p:nvSpPr>
          <p:spPr>
            <a:xfrm>
              <a:off x="197031" y="3597003"/>
              <a:ext cx="3812964" cy="261610"/>
            </a:xfrm>
            <a:prstGeom prst="rect">
              <a:avLst/>
            </a:prstGeom>
            <a:noFill/>
          </p:spPr>
          <p:txBody>
            <a:bodyPr wrap="square" rtlCol="0">
              <a:spAutoFit/>
            </a:bodyPr>
            <a:lstStyle/>
            <a:p>
              <a:r>
                <a:rPr lang="en-US" sz="1100" b="1" i="1" dirty="0"/>
                <a:t>Figure 1. Reticulation vs. Incomplete Lineage Sorting</a:t>
              </a:r>
            </a:p>
          </p:txBody>
        </p:sp>
      </p:grpSp>
      <p:grpSp>
        <p:nvGrpSpPr>
          <p:cNvPr id="17" name="Group 16">
            <a:extLst>
              <a:ext uri="{FF2B5EF4-FFF2-40B4-BE49-F238E27FC236}">
                <a16:creationId xmlns:a16="http://schemas.microsoft.com/office/drawing/2014/main" id="{A519659A-593B-0C41-BD45-F69C57E7345E}"/>
              </a:ext>
            </a:extLst>
          </p:cNvPr>
          <p:cNvGrpSpPr/>
          <p:nvPr/>
        </p:nvGrpSpPr>
        <p:grpSpPr>
          <a:xfrm>
            <a:off x="4460070" y="874335"/>
            <a:ext cx="4709513" cy="3045280"/>
            <a:chOff x="4527642" y="3742172"/>
            <a:chExt cx="4709513" cy="3045280"/>
          </a:xfrm>
        </p:grpSpPr>
        <p:sp>
          <p:nvSpPr>
            <p:cNvPr id="74" name="TextBox 73">
              <a:extLst>
                <a:ext uri="{FF2B5EF4-FFF2-40B4-BE49-F238E27FC236}">
                  <a16:creationId xmlns:a16="http://schemas.microsoft.com/office/drawing/2014/main" id="{B1224FDC-F764-AF44-8CE5-6ADF714BC0E6}"/>
                </a:ext>
              </a:extLst>
            </p:cNvPr>
            <p:cNvSpPr txBox="1"/>
            <p:nvPr/>
          </p:nvSpPr>
          <p:spPr>
            <a:xfrm>
              <a:off x="4663992" y="5402273"/>
              <a:ext cx="3812964" cy="446276"/>
            </a:xfrm>
            <a:prstGeom prst="rect">
              <a:avLst/>
            </a:prstGeom>
            <a:noFill/>
          </p:spPr>
          <p:txBody>
            <a:bodyPr wrap="square" rtlCol="0">
              <a:spAutoFit/>
            </a:bodyPr>
            <a:lstStyle/>
            <a:p>
              <a:r>
                <a:rPr lang="en-US" sz="1100" b="1" i="1" dirty="0"/>
                <a:t>Figure 3. Recombination Visualization</a:t>
              </a:r>
            </a:p>
            <a:p>
              <a:endParaRPr lang="en-US" sz="1100" b="1" i="1" dirty="0"/>
            </a:p>
          </p:txBody>
        </p:sp>
        <p:grpSp>
          <p:nvGrpSpPr>
            <p:cNvPr id="16" name="Group 15">
              <a:extLst>
                <a:ext uri="{FF2B5EF4-FFF2-40B4-BE49-F238E27FC236}">
                  <a16:creationId xmlns:a16="http://schemas.microsoft.com/office/drawing/2014/main" id="{C4410913-0319-6C44-87DF-A9646E5F2913}"/>
                </a:ext>
              </a:extLst>
            </p:cNvPr>
            <p:cNvGrpSpPr/>
            <p:nvPr/>
          </p:nvGrpSpPr>
          <p:grpSpPr>
            <a:xfrm>
              <a:off x="4527642" y="3742172"/>
              <a:ext cx="4709513" cy="3045280"/>
              <a:chOff x="4527642" y="3742172"/>
              <a:chExt cx="4709513" cy="3045280"/>
            </a:xfrm>
          </p:grpSpPr>
          <p:grpSp>
            <p:nvGrpSpPr>
              <p:cNvPr id="35" name="Group 34">
                <a:extLst>
                  <a:ext uri="{FF2B5EF4-FFF2-40B4-BE49-F238E27FC236}">
                    <a16:creationId xmlns:a16="http://schemas.microsoft.com/office/drawing/2014/main" id="{9B5FAE86-FCB0-A444-B5E8-C37034512A7B}"/>
                  </a:ext>
                </a:extLst>
              </p:cNvPr>
              <p:cNvGrpSpPr/>
              <p:nvPr/>
            </p:nvGrpSpPr>
            <p:grpSpPr>
              <a:xfrm>
                <a:off x="4527642" y="5625605"/>
                <a:ext cx="4675322" cy="1045197"/>
                <a:chOff x="4523516" y="5043765"/>
                <a:chExt cx="4675322" cy="1045197"/>
              </a:xfrm>
            </p:grpSpPr>
            <p:pic>
              <p:nvPicPr>
                <p:cNvPr id="25" name="Picture 24" descr="A picture containing icon&#10;&#10;Description automatically generated">
                  <a:extLst>
                    <a:ext uri="{FF2B5EF4-FFF2-40B4-BE49-F238E27FC236}">
                      <a16:creationId xmlns:a16="http://schemas.microsoft.com/office/drawing/2014/main" id="{85636F6F-BE2B-8C44-BD5B-C61CF5DD1128}"/>
                    </a:ext>
                  </a:extLst>
                </p:cNvPr>
                <p:cNvPicPr>
                  <a:picLocks noChangeAspect="1"/>
                </p:cNvPicPr>
                <p:nvPr/>
              </p:nvPicPr>
              <p:blipFill rotWithShape="1">
                <a:blip r:embed="rId7"/>
                <a:srcRect l="23975" r="47223" b="71534"/>
                <a:stretch/>
              </p:blipFill>
              <p:spPr>
                <a:xfrm>
                  <a:off x="4523516" y="5043765"/>
                  <a:ext cx="1514776" cy="1045197"/>
                </a:xfrm>
                <a:prstGeom prst="rect">
                  <a:avLst/>
                </a:prstGeom>
              </p:spPr>
            </p:pic>
            <p:pic>
              <p:nvPicPr>
                <p:cNvPr id="68" name="Picture 67" descr="A picture containing icon&#10;&#10;Description automatically generated">
                  <a:extLst>
                    <a:ext uri="{FF2B5EF4-FFF2-40B4-BE49-F238E27FC236}">
                      <a16:creationId xmlns:a16="http://schemas.microsoft.com/office/drawing/2014/main" id="{D18B48F6-E625-8E4E-BF25-44E58F7ECBA3}"/>
                    </a:ext>
                  </a:extLst>
                </p:cNvPr>
                <p:cNvPicPr>
                  <a:picLocks noChangeAspect="1"/>
                </p:cNvPicPr>
                <p:nvPr/>
              </p:nvPicPr>
              <p:blipFill rotWithShape="1">
                <a:blip r:embed="rId7"/>
                <a:srcRect l="23676" t="27019" r="48790" b="49542"/>
                <a:stretch/>
              </p:blipFill>
              <p:spPr>
                <a:xfrm>
                  <a:off x="6028751" y="5145400"/>
                  <a:ext cx="1416564" cy="841925"/>
                </a:xfrm>
                <a:prstGeom prst="rect">
                  <a:avLst/>
                </a:prstGeom>
              </p:spPr>
            </p:pic>
            <p:pic>
              <p:nvPicPr>
                <p:cNvPr id="69" name="Picture 68" descr="A picture containing icon&#10;&#10;Description automatically generated">
                  <a:extLst>
                    <a:ext uri="{FF2B5EF4-FFF2-40B4-BE49-F238E27FC236}">
                      <a16:creationId xmlns:a16="http://schemas.microsoft.com/office/drawing/2014/main" id="{C6CE3D94-9ABA-8546-A024-070FBD774E80}"/>
                    </a:ext>
                  </a:extLst>
                </p:cNvPr>
                <p:cNvPicPr>
                  <a:picLocks noChangeAspect="1"/>
                </p:cNvPicPr>
                <p:nvPr/>
              </p:nvPicPr>
              <p:blipFill rotWithShape="1">
                <a:blip r:embed="rId7"/>
                <a:srcRect l="23675" t="52664" r="46965" b="23581"/>
                <a:stretch/>
              </p:blipFill>
              <p:spPr>
                <a:xfrm>
                  <a:off x="7688375" y="5120818"/>
                  <a:ext cx="1510463" cy="853264"/>
                </a:xfrm>
                <a:prstGeom prst="rect">
                  <a:avLst/>
                </a:prstGeom>
              </p:spPr>
            </p:pic>
            <p:pic>
              <p:nvPicPr>
                <p:cNvPr id="72" name="Picture 71" descr="A picture containing icon&#10;&#10;Description automatically generated">
                  <a:extLst>
                    <a:ext uri="{FF2B5EF4-FFF2-40B4-BE49-F238E27FC236}">
                      <a16:creationId xmlns:a16="http://schemas.microsoft.com/office/drawing/2014/main" id="{DDA0E558-9184-844D-9759-3BD13FBEF030}"/>
                    </a:ext>
                  </a:extLst>
                </p:cNvPr>
                <p:cNvPicPr>
                  <a:picLocks noChangeAspect="1"/>
                </p:cNvPicPr>
                <p:nvPr/>
              </p:nvPicPr>
              <p:blipFill rotWithShape="1">
                <a:blip r:embed="rId7"/>
                <a:srcRect l="37147" t="9115" r="59737" b="80954"/>
                <a:stretch/>
              </p:blipFill>
              <p:spPr>
                <a:xfrm>
                  <a:off x="6745025" y="5384041"/>
                  <a:ext cx="163861" cy="364642"/>
                </a:xfrm>
                <a:prstGeom prst="rect">
                  <a:avLst/>
                </a:prstGeom>
              </p:spPr>
            </p:pic>
            <p:sp>
              <p:nvSpPr>
                <p:cNvPr id="27" name="Right Brace 26">
                  <a:extLst>
                    <a:ext uri="{FF2B5EF4-FFF2-40B4-BE49-F238E27FC236}">
                      <a16:creationId xmlns:a16="http://schemas.microsoft.com/office/drawing/2014/main" id="{AB7DF518-1F5A-9649-9911-162CAF3DA757}"/>
                    </a:ext>
                  </a:extLst>
                </p:cNvPr>
                <p:cNvSpPr/>
                <p:nvPr/>
              </p:nvSpPr>
              <p:spPr>
                <a:xfrm>
                  <a:off x="5859473" y="5168685"/>
                  <a:ext cx="365760" cy="828542"/>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73" name="Right Brace 72">
                  <a:extLst>
                    <a:ext uri="{FF2B5EF4-FFF2-40B4-BE49-F238E27FC236}">
                      <a16:creationId xmlns:a16="http://schemas.microsoft.com/office/drawing/2014/main" id="{A27A1295-1C9F-154D-9121-4B3398C05AE6}"/>
                    </a:ext>
                  </a:extLst>
                </p:cNvPr>
                <p:cNvSpPr/>
                <p:nvPr/>
              </p:nvSpPr>
              <p:spPr>
                <a:xfrm>
                  <a:off x="7587701" y="5168685"/>
                  <a:ext cx="365760" cy="828542"/>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29" name="TextBox 28">
                  <a:extLst>
                    <a:ext uri="{FF2B5EF4-FFF2-40B4-BE49-F238E27FC236}">
                      <a16:creationId xmlns:a16="http://schemas.microsoft.com/office/drawing/2014/main" id="{06DB75DC-D318-8543-BE34-99D0CA57D503}"/>
                    </a:ext>
                  </a:extLst>
                </p:cNvPr>
                <p:cNvSpPr txBox="1"/>
                <p:nvPr/>
              </p:nvSpPr>
              <p:spPr>
                <a:xfrm>
                  <a:off x="7465512" y="5371085"/>
                  <a:ext cx="671865" cy="377591"/>
                </a:xfrm>
                <a:prstGeom prst="rect">
                  <a:avLst/>
                </a:prstGeom>
                <a:noFill/>
              </p:spPr>
              <p:txBody>
                <a:bodyPr wrap="square" rtlCol="0">
                  <a:spAutoFit/>
                </a:bodyPr>
                <a:lstStyle/>
                <a:p>
                  <a:r>
                    <a:rPr lang="en-US" dirty="0"/>
                    <a:t>…</a:t>
                  </a:r>
                </a:p>
              </p:txBody>
            </p:sp>
          </p:grpSp>
          <p:grpSp>
            <p:nvGrpSpPr>
              <p:cNvPr id="37" name="Group 36">
                <a:extLst>
                  <a:ext uri="{FF2B5EF4-FFF2-40B4-BE49-F238E27FC236}">
                    <a16:creationId xmlns:a16="http://schemas.microsoft.com/office/drawing/2014/main" id="{A99EBB2C-0A6F-B94B-8E6A-CCB823FBBEC3}"/>
                  </a:ext>
                </a:extLst>
              </p:cNvPr>
              <p:cNvGrpSpPr/>
              <p:nvPr/>
            </p:nvGrpSpPr>
            <p:grpSpPr>
              <a:xfrm>
                <a:off x="4647743" y="3742172"/>
                <a:ext cx="4446639" cy="1706587"/>
                <a:chOff x="4647783" y="3657968"/>
                <a:chExt cx="4446639" cy="1706587"/>
              </a:xfrm>
            </p:grpSpPr>
            <p:grpSp>
              <p:nvGrpSpPr>
                <p:cNvPr id="20" name="Group 19">
                  <a:extLst>
                    <a:ext uri="{FF2B5EF4-FFF2-40B4-BE49-F238E27FC236}">
                      <a16:creationId xmlns:a16="http://schemas.microsoft.com/office/drawing/2014/main" id="{6AF419EF-0825-7648-8411-C462426C775A}"/>
                    </a:ext>
                  </a:extLst>
                </p:cNvPr>
                <p:cNvGrpSpPr/>
                <p:nvPr/>
              </p:nvGrpSpPr>
              <p:grpSpPr>
                <a:xfrm>
                  <a:off x="4647783" y="3882445"/>
                  <a:ext cx="4446639" cy="1482110"/>
                  <a:chOff x="4702405" y="3277218"/>
                  <a:chExt cx="4446639" cy="1482110"/>
                </a:xfrm>
              </p:grpSpPr>
              <p:sp>
                <p:nvSpPr>
                  <p:cNvPr id="55" name="TextBox 54">
                    <a:extLst>
                      <a:ext uri="{FF2B5EF4-FFF2-40B4-BE49-F238E27FC236}">
                        <a16:creationId xmlns:a16="http://schemas.microsoft.com/office/drawing/2014/main" id="{F0D29859-EB98-9549-B853-9546862A20E0}"/>
                      </a:ext>
                    </a:extLst>
                  </p:cNvPr>
                  <p:cNvSpPr txBox="1"/>
                  <p:nvPr/>
                </p:nvSpPr>
                <p:spPr>
                  <a:xfrm>
                    <a:off x="4826741" y="3463679"/>
                    <a:ext cx="685717" cy="276999"/>
                  </a:xfrm>
                  <a:prstGeom prst="rect">
                    <a:avLst/>
                  </a:prstGeom>
                  <a:noFill/>
                </p:spPr>
                <p:txBody>
                  <a:bodyPr wrap="square" rtlCol="0">
                    <a:spAutoFit/>
                  </a:bodyPr>
                  <a:lstStyle/>
                  <a:p>
                    <a:r>
                      <a:rPr lang="en-US" sz="1200" i="1" dirty="0"/>
                      <a:t>Gen 10</a:t>
                    </a:r>
                  </a:p>
                </p:txBody>
              </p:sp>
              <p:sp>
                <p:nvSpPr>
                  <p:cNvPr id="56" name="TextBox 55">
                    <a:extLst>
                      <a:ext uri="{FF2B5EF4-FFF2-40B4-BE49-F238E27FC236}">
                        <a16:creationId xmlns:a16="http://schemas.microsoft.com/office/drawing/2014/main" id="{AFC4DB92-1B6D-BE42-9158-874FF79C890F}"/>
                      </a:ext>
                    </a:extLst>
                  </p:cNvPr>
                  <p:cNvSpPr txBox="1"/>
                  <p:nvPr/>
                </p:nvSpPr>
                <p:spPr>
                  <a:xfrm>
                    <a:off x="5356371" y="3455922"/>
                    <a:ext cx="725648" cy="276999"/>
                  </a:xfrm>
                  <a:prstGeom prst="rect">
                    <a:avLst/>
                  </a:prstGeom>
                  <a:noFill/>
                </p:spPr>
                <p:txBody>
                  <a:bodyPr wrap="square" rtlCol="0">
                    <a:spAutoFit/>
                  </a:bodyPr>
                  <a:lstStyle/>
                  <a:p>
                    <a:r>
                      <a:rPr lang="en-US" sz="1200" i="1" dirty="0"/>
                      <a:t>Gen 100</a:t>
                    </a:r>
                  </a:p>
                </p:txBody>
              </p:sp>
              <p:sp>
                <p:nvSpPr>
                  <p:cNvPr id="66" name="TextBox 65">
                    <a:extLst>
                      <a:ext uri="{FF2B5EF4-FFF2-40B4-BE49-F238E27FC236}">
                        <a16:creationId xmlns:a16="http://schemas.microsoft.com/office/drawing/2014/main" id="{735238C4-BA66-FD40-B250-15CD9DEA4513}"/>
                      </a:ext>
                    </a:extLst>
                  </p:cNvPr>
                  <p:cNvSpPr txBox="1"/>
                  <p:nvPr/>
                </p:nvSpPr>
                <p:spPr>
                  <a:xfrm>
                    <a:off x="6101498" y="3277218"/>
                    <a:ext cx="2604117" cy="246221"/>
                  </a:xfrm>
                  <a:prstGeom prst="rect">
                    <a:avLst/>
                  </a:prstGeom>
                  <a:noFill/>
                </p:spPr>
                <p:txBody>
                  <a:bodyPr wrap="square" rtlCol="0">
                    <a:spAutoFit/>
                  </a:bodyPr>
                  <a:lstStyle/>
                  <a:p>
                    <a:r>
                      <a:rPr lang="en-US" sz="1000" i="1" dirty="0"/>
                      <a:t>Generations (not to scale)</a:t>
                    </a:r>
                  </a:p>
                </p:txBody>
              </p:sp>
              <p:sp>
                <p:nvSpPr>
                  <p:cNvPr id="71" name="TextBox 70">
                    <a:extLst>
                      <a:ext uri="{FF2B5EF4-FFF2-40B4-BE49-F238E27FC236}">
                        <a16:creationId xmlns:a16="http://schemas.microsoft.com/office/drawing/2014/main" id="{78E07893-80FE-7743-AC69-D962E0554D5E}"/>
                      </a:ext>
                    </a:extLst>
                  </p:cNvPr>
                  <p:cNvSpPr txBox="1"/>
                  <p:nvPr/>
                </p:nvSpPr>
                <p:spPr>
                  <a:xfrm>
                    <a:off x="5892133" y="4482329"/>
                    <a:ext cx="2916464" cy="276999"/>
                  </a:xfrm>
                  <a:prstGeom prst="rect">
                    <a:avLst/>
                  </a:prstGeom>
                  <a:noFill/>
                </p:spPr>
                <p:txBody>
                  <a:bodyPr wrap="square" rtlCol="0">
                    <a:spAutoFit/>
                  </a:bodyPr>
                  <a:lstStyle/>
                  <a:p>
                    <a:r>
                      <a:rPr lang="en-US" sz="1200" i="1" dirty="0"/>
                      <a:t>Sample of bifurcating tree </a:t>
                    </a:r>
                  </a:p>
                </p:txBody>
              </p:sp>
              <p:pic>
                <p:nvPicPr>
                  <p:cNvPr id="19" name="Picture 18">
                    <a:extLst>
                      <a:ext uri="{FF2B5EF4-FFF2-40B4-BE49-F238E27FC236}">
                        <a16:creationId xmlns:a16="http://schemas.microsoft.com/office/drawing/2014/main" id="{18D68C33-4B56-C34E-9F45-AD8B4478301F}"/>
                      </a:ext>
                    </a:extLst>
                  </p:cNvPr>
                  <p:cNvPicPr>
                    <a:picLocks noChangeAspect="1"/>
                  </p:cNvPicPr>
                  <p:nvPr/>
                </p:nvPicPr>
                <p:blipFill rotWithShape="1">
                  <a:blip r:embed="rId8"/>
                  <a:srcRect l="27521" t="42597" r="24847" b="42976"/>
                  <a:stretch/>
                </p:blipFill>
                <p:spPr>
                  <a:xfrm>
                    <a:off x="4702405" y="3606680"/>
                    <a:ext cx="4446639" cy="940285"/>
                  </a:xfrm>
                  <a:prstGeom prst="rect">
                    <a:avLst/>
                  </a:prstGeom>
                </p:spPr>
              </p:pic>
              <p:sp>
                <p:nvSpPr>
                  <p:cNvPr id="64" name="TextBox 63">
                    <a:extLst>
                      <a:ext uri="{FF2B5EF4-FFF2-40B4-BE49-F238E27FC236}">
                        <a16:creationId xmlns:a16="http://schemas.microsoft.com/office/drawing/2014/main" id="{7FAD9BBA-F762-0144-9ED2-8F71F21F21C4}"/>
                      </a:ext>
                    </a:extLst>
                  </p:cNvPr>
                  <p:cNvSpPr txBox="1"/>
                  <p:nvPr/>
                </p:nvSpPr>
                <p:spPr>
                  <a:xfrm>
                    <a:off x="6041307" y="3457352"/>
                    <a:ext cx="926367" cy="276999"/>
                  </a:xfrm>
                  <a:prstGeom prst="rect">
                    <a:avLst/>
                  </a:prstGeom>
                  <a:noFill/>
                </p:spPr>
                <p:txBody>
                  <a:bodyPr wrap="square" rtlCol="0">
                    <a:spAutoFit/>
                  </a:bodyPr>
                  <a:lstStyle/>
                  <a:p>
                    <a:r>
                      <a:rPr lang="en-US" sz="1200" i="1" dirty="0"/>
                      <a:t>Gen 10 000</a:t>
                    </a:r>
                  </a:p>
                </p:txBody>
              </p:sp>
              <p:sp>
                <p:nvSpPr>
                  <p:cNvPr id="67" name="TextBox 66">
                    <a:extLst>
                      <a:ext uri="{FF2B5EF4-FFF2-40B4-BE49-F238E27FC236}">
                        <a16:creationId xmlns:a16="http://schemas.microsoft.com/office/drawing/2014/main" id="{FD91A42C-AB76-9948-A166-D6DD9C249FD8}"/>
                      </a:ext>
                    </a:extLst>
                  </p:cNvPr>
                  <p:cNvSpPr txBox="1"/>
                  <p:nvPr/>
                </p:nvSpPr>
                <p:spPr>
                  <a:xfrm>
                    <a:off x="7834105" y="3455922"/>
                    <a:ext cx="1185254" cy="276999"/>
                  </a:xfrm>
                  <a:prstGeom prst="rect">
                    <a:avLst/>
                  </a:prstGeom>
                  <a:noFill/>
                </p:spPr>
                <p:txBody>
                  <a:bodyPr wrap="square" rtlCol="0">
                    <a:spAutoFit/>
                  </a:bodyPr>
                  <a:lstStyle/>
                  <a:p>
                    <a:r>
                      <a:rPr lang="en-US" sz="1200" i="1" dirty="0"/>
                      <a:t>Gen 100 000</a:t>
                    </a:r>
                  </a:p>
                </p:txBody>
              </p:sp>
            </p:grpSp>
            <p:sp>
              <p:nvSpPr>
                <p:cNvPr id="76" name="TextBox 75">
                  <a:extLst>
                    <a:ext uri="{FF2B5EF4-FFF2-40B4-BE49-F238E27FC236}">
                      <a16:creationId xmlns:a16="http://schemas.microsoft.com/office/drawing/2014/main" id="{E0DAD8B6-2029-E846-B02F-F929EE459D7F}"/>
                    </a:ext>
                  </a:extLst>
                </p:cNvPr>
                <p:cNvSpPr txBox="1"/>
                <p:nvPr/>
              </p:nvSpPr>
              <p:spPr>
                <a:xfrm>
                  <a:off x="4725252" y="3657968"/>
                  <a:ext cx="3812964" cy="261610"/>
                </a:xfrm>
                <a:prstGeom prst="rect">
                  <a:avLst/>
                </a:prstGeom>
                <a:noFill/>
              </p:spPr>
              <p:txBody>
                <a:bodyPr wrap="square" rtlCol="0">
                  <a:spAutoFit/>
                </a:bodyPr>
                <a:lstStyle/>
                <a:p>
                  <a:r>
                    <a:rPr lang="en-US" sz="1100" b="1" i="1" dirty="0"/>
                    <a:t>Figure 2. Model Example</a:t>
                  </a:r>
                </a:p>
              </p:txBody>
            </p:sp>
          </p:grpSp>
          <p:sp>
            <p:nvSpPr>
              <p:cNvPr id="65" name="TextBox 64">
                <a:extLst>
                  <a:ext uri="{FF2B5EF4-FFF2-40B4-BE49-F238E27FC236}">
                    <a16:creationId xmlns:a16="http://schemas.microsoft.com/office/drawing/2014/main" id="{49020AB9-A04E-B743-8442-11276000F161}"/>
                  </a:ext>
                </a:extLst>
              </p:cNvPr>
              <p:cNvSpPr txBox="1"/>
              <p:nvPr/>
            </p:nvSpPr>
            <p:spPr>
              <a:xfrm>
                <a:off x="7804488" y="6479675"/>
                <a:ext cx="792318" cy="307777"/>
              </a:xfrm>
              <a:prstGeom prst="rect">
                <a:avLst/>
              </a:prstGeom>
              <a:noFill/>
            </p:spPr>
            <p:txBody>
              <a:bodyPr wrap="square" rtlCol="0">
                <a:spAutoFit/>
              </a:bodyPr>
              <a:lstStyle/>
              <a:p>
                <a:pPr algn="ctr"/>
                <a:r>
                  <a:rPr lang="en-US" sz="700" i="1" dirty="0"/>
                  <a:t>High Recombination </a:t>
                </a:r>
              </a:p>
            </p:txBody>
          </p:sp>
          <p:sp>
            <p:nvSpPr>
              <p:cNvPr id="79" name="TextBox 78">
                <a:extLst>
                  <a:ext uri="{FF2B5EF4-FFF2-40B4-BE49-F238E27FC236}">
                    <a16:creationId xmlns:a16="http://schemas.microsoft.com/office/drawing/2014/main" id="{F2CBE42B-CC40-E44B-B2F1-59D4972676E0}"/>
                  </a:ext>
                </a:extLst>
              </p:cNvPr>
              <p:cNvSpPr txBox="1"/>
              <p:nvPr/>
            </p:nvSpPr>
            <p:spPr>
              <a:xfrm>
                <a:off x="8401321" y="6476323"/>
                <a:ext cx="835834" cy="307777"/>
              </a:xfrm>
              <a:prstGeom prst="rect">
                <a:avLst/>
              </a:prstGeom>
              <a:noFill/>
            </p:spPr>
            <p:txBody>
              <a:bodyPr wrap="square" rtlCol="0">
                <a:spAutoFit/>
              </a:bodyPr>
              <a:lstStyle/>
              <a:p>
                <a:pPr algn="ctr"/>
                <a:r>
                  <a:rPr lang="en-US" sz="700" i="1" dirty="0"/>
                  <a:t>Low Recombination </a:t>
                </a:r>
              </a:p>
            </p:txBody>
          </p:sp>
        </p:grpSp>
      </p:grpSp>
      <p:grpSp>
        <p:nvGrpSpPr>
          <p:cNvPr id="18" name="Group 17">
            <a:extLst>
              <a:ext uri="{FF2B5EF4-FFF2-40B4-BE49-F238E27FC236}">
                <a16:creationId xmlns:a16="http://schemas.microsoft.com/office/drawing/2014/main" id="{E82473D4-8DBE-F848-9486-0F8F5569C11D}"/>
              </a:ext>
            </a:extLst>
          </p:cNvPr>
          <p:cNvGrpSpPr/>
          <p:nvPr/>
        </p:nvGrpSpPr>
        <p:grpSpPr>
          <a:xfrm>
            <a:off x="9111475" y="5218789"/>
            <a:ext cx="4349872" cy="1700657"/>
            <a:chOff x="9115497" y="4736452"/>
            <a:chExt cx="4349872" cy="1465797"/>
          </a:xfrm>
        </p:grpSpPr>
        <p:grpSp>
          <p:nvGrpSpPr>
            <p:cNvPr id="81" name="Group 80">
              <a:extLst>
                <a:ext uri="{FF2B5EF4-FFF2-40B4-BE49-F238E27FC236}">
                  <a16:creationId xmlns:a16="http://schemas.microsoft.com/office/drawing/2014/main" id="{ECF9DF50-9285-E74D-8A99-57DA5196888C}"/>
                </a:ext>
              </a:extLst>
            </p:cNvPr>
            <p:cNvGrpSpPr/>
            <p:nvPr/>
          </p:nvGrpSpPr>
          <p:grpSpPr>
            <a:xfrm>
              <a:off x="9115497" y="4736452"/>
              <a:ext cx="4349872" cy="1465797"/>
              <a:chOff x="9107724" y="4820882"/>
              <a:chExt cx="4349872" cy="1465797"/>
            </a:xfrm>
          </p:grpSpPr>
          <p:grpSp>
            <p:nvGrpSpPr>
              <p:cNvPr id="82" name="Group 81">
                <a:extLst>
                  <a:ext uri="{FF2B5EF4-FFF2-40B4-BE49-F238E27FC236}">
                    <a16:creationId xmlns:a16="http://schemas.microsoft.com/office/drawing/2014/main" id="{5BA4702E-FB1B-8043-BBB3-28D644D46B7E}"/>
                  </a:ext>
                </a:extLst>
              </p:cNvPr>
              <p:cNvGrpSpPr/>
              <p:nvPr/>
            </p:nvGrpSpPr>
            <p:grpSpPr>
              <a:xfrm>
                <a:off x="9107724" y="4820882"/>
                <a:ext cx="4349872" cy="1342157"/>
                <a:chOff x="4677380" y="1266215"/>
                <a:chExt cx="4349872" cy="1608840"/>
              </a:xfrm>
            </p:grpSpPr>
            <p:grpSp>
              <p:nvGrpSpPr>
                <p:cNvPr id="84" name="Group 83">
                  <a:extLst>
                    <a:ext uri="{FF2B5EF4-FFF2-40B4-BE49-F238E27FC236}">
                      <a16:creationId xmlns:a16="http://schemas.microsoft.com/office/drawing/2014/main" id="{4143231F-35D6-5F45-B5CE-D396A8FC1645}"/>
                    </a:ext>
                  </a:extLst>
                </p:cNvPr>
                <p:cNvGrpSpPr/>
                <p:nvPr/>
              </p:nvGrpSpPr>
              <p:grpSpPr>
                <a:xfrm>
                  <a:off x="4677380" y="1266215"/>
                  <a:ext cx="4349872" cy="1608840"/>
                  <a:chOff x="63501" y="786743"/>
                  <a:chExt cx="4349872" cy="1608840"/>
                </a:xfrm>
              </p:grpSpPr>
              <p:sp>
                <p:nvSpPr>
                  <p:cNvPr id="86" name="Rectangle 85">
                    <a:extLst>
                      <a:ext uri="{FF2B5EF4-FFF2-40B4-BE49-F238E27FC236}">
                        <a16:creationId xmlns:a16="http://schemas.microsoft.com/office/drawing/2014/main" id="{4B2DAB98-D93C-AB41-BEAB-F5BC647D00E3}"/>
                      </a:ext>
                    </a:extLst>
                  </p:cNvPr>
                  <p:cNvSpPr/>
                  <p:nvPr/>
                </p:nvSpPr>
                <p:spPr>
                  <a:xfrm>
                    <a:off x="108685" y="899476"/>
                    <a:ext cx="2834775" cy="14961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A5C6EB01-0E4E-0F46-B383-4D496BE198CF}"/>
                      </a:ext>
                    </a:extLst>
                  </p:cNvPr>
                  <p:cNvSpPr txBox="1"/>
                  <p:nvPr/>
                </p:nvSpPr>
                <p:spPr>
                  <a:xfrm>
                    <a:off x="249767" y="899475"/>
                    <a:ext cx="4163606" cy="276999"/>
                  </a:xfrm>
                  <a:prstGeom prst="rect">
                    <a:avLst/>
                  </a:prstGeom>
                  <a:noFill/>
                </p:spPr>
                <p:txBody>
                  <a:bodyPr wrap="square" rtlCol="0">
                    <a:spAutoFit/>
                  </a:bodyPr>
                  <a:lstStyle/>
                  <a:p>
                    <a:endParaRPr lang="en-US" sz="1200" dirty="0"/>
                  </a:p>
                </p:txBody>
              </p:sp>
              <p:sp>
                <p:nvSpPr>
                  <p:cNvPr id="88" name="Rectangle 87">
                    <a:extLst>
                      <a:ext uri="{FF2B5EF4-FFF2-40B4-BE49-F238E27FC236}">
                        <a16:creationId xmlns:a16="http://schemas.microsoft.com/office/drawing/2014/main" id="{34E234FA-D1B1-4945-8A0A-D35EC8E1F226}"/>
                      </a:ext>
                    </a:extLst>
                  </p:cNvPr>
                  <p:cNvSpPr/>
                  <p:nvPr/>
                </p:nvSpPr>
                <p:spPr>
                  <a:xfrm>
                    <a:off x="63501" y="786743"/>
                    <a:ext cx="2044766" cy="247441"/>
                  </a:xfrm>
                  <a:prstGeom prst="rect">
                    <a:avLst/>
                  </a:prstGeom>
                  <a:solidFill>
                    <a:srgbClr val="CE7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Citations:</a:t>
                    </a:r>
                  </a:p>
                </p:txBody>
              </p:sp>
            </p:grpSp>
            <p:sp>
              <p:nvSpPr>
                <p:cNvPr id="85" name="TextBox 84">
                  <a:extLst>
                    <a:ext uri="{FF2B5EF4-FFF2-40B4-BE49-F238E27FC236}">
                      <a16:creationId xmlns:a16="http://schemas.microsoft.com/office/drawing/2014/main" id="{4F85AE66-9004-7F4A-8AE6-4DFD568FAD6A}"/>
                    </a:ext>
                  </a:extLst>
                </p:cNvPr>
                <p:cNvSpPr txBox="1"/>
                <p:nvPr/>
              </p:nvSpPr>
              <p:spPr>
                <a:xfrm>
                  <a:off x="4863644" y="1448540"/>
                  <a:ext cx="2989036" cy="142046"/>
                </a:xfrm>
                <a:prstGeom prst="rect">
                  <a:avLst/>
                </a:prstGeom>
                <a:noFill/>
              </p:spPr>
              <p:txBody>
                <a:bodyPr wrap="square" rtlCol="0">
                  <a:spAutoFit/>
                </a:bodyPr>
                <a:lstStyle/>
                <a:p>
                  <a:endParaRPr lang="en-US" sz="1200" dirty="0"/>
                </a:p>
              </p:txBody>
            </p:sp>
          </p:grpSp>
          <p:sp>
            <p:nvSpPr>
              <p:cNvPr id="83" name="TextBox 82">
                <a:extLst>
                  <a:ext uri="{FF2B5EF4-FFF2-40B4-BE49-F238E27FC236}">
                    <a16:creationId xmlns:a16="http://schemas.microsoft.com/office/drawing/2014/main" id="{06E71BAE-99B4-1C47-B892-AAAE121A4EDE}"/>
                  </a:ext>
                </a:extLst>
              </p:cNvPr>
              <p:cNvSpPr txBox="1"/>
              <p:nvPr/>
            </p:nvSpPr>
            <p:spPr>
              <a:xfrm>
                <a:off x="9309221" y="5009406"/>
                <a:ext cx="2592149" cy="1277273"/>
              </a:xfrm>
              <a:prstGeom prst="rect">
                <a:avLst/>
              </a:prstGeom>
              <a:noFill/>
            </p:spPr>
            <p:txBody>
              <a:bodyPr wrap="square" rtlCol="0">
                <a:spAutoFit/>
              </a:bodyPr>
              <a:lstStyle/>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grpSp>
        <p:sp>
          <p:nvSpPr>
            <p:cNvPr id="89" name="TextBox 88">
              <a:extLst>
                <a:ext uri="{FF2B5EF4-FFF2-40B4-BE49-F238E27FC236}">
                  <a16:creationId xmlns:a16="http://schemas.microsoft.com/office/drawing/2014/main" id="{C0273CF4-37E5-1945-9DCC-4377A06E2D03}"/>
                </a:ext>
              </a:extLst>
            </p:cNvPr>
            <p:cNvSpPr txBox="1"/>
            <p:nvPr/>
          </p:nvSpPr>
          <p:spPr>
            <a:xfrm>
              <a:off x="9160681" y="4948089"/>
              <a:ext cx="2831201" cy="1100882"/>
            </a:xfrm>
            <a:prstGeom prst="rect">
              <a:avLst/>
            </a:prstGeom>
            <a:noFill/>
          </p:spPr>
          <p:txBody>
            <a:bodyPr wrap="square" rtlCol="0">
              <a:spAutoFit/>
            </a:bodyPr>
            <a:lstStyle/>
            <a:p>
              <a:r>
                <a:rPr lang="en-US" sz="1100" baseline="30000" dirty="0"/>
                <a:t>1</a:t>
              </a:r>
              <a:r>
                <a:rPr lang="en-US" sz="1100" dirty="0"/>
                <a:t>Schumer, Molly, </a:t>
              </a:r>
              <a:r>
                <a:rPr lang="en-US" sz="1100" i="1" dirty="0"/>
                <a:t>et al. </a:t>
              </a:r>
              <a:r>
                <a:rPr lang="en-US" sz="1100" dirty="0"/>
                <a:t>2018  </a:t>
              </a:r>
              <a:r>
                <a:rPr lang="en-US" sz="1100" i="1" dirty="0"/>
                <a:t>Science.</a:t>
              </a:r>
              <a:endParaRPr lang="en-US" sz="1100" baseline="30000" dirty="0"/>
            </a:p>
            <a:p>
              <a:r>
                <a:rPr lang="en-US" sz="1100" baseline="30000" dirty="0"/>
                <a:t>2</a:t>
              </a:r>
              <a:r>
                <a:rPr lang="en-US" sz="1100" dirty="0"/>
                <a:t> </a:t>
              </a:r>
              <a:r>
                <a:rPr lang="en-US" sz="1100" dirty="0" err="1"/>
                <a:t>Slatkin</a:t>
              </a:r>
              <a:r>
                <a:rPr lang="en-US" sz="1100" dirty="0"/>
                <a:t> &amp; </a:t>
              </a:r>
              <a:r>
                <a:rPr lang="en-US" sz="1100" dirty="0" err="1"/>
                <a:t>Racimo</a:t>
              </a:r>
              <a:r>
                <a:rPr lang="en-US" sz="1100" dirty="0"/>
                <a:t>, 2016 </a:t>
              </a:r>
            </a:p>
            <a:p>
              <a:r>
                <a:rPr lang="en-US" sz="1100" baseline="30000" dirty="0"/>
                <a:t>3 </a:t>
              </a:r>
              <a:r>
                <a:rPr lang="en-US" sz="1100" dirty="0"/>
                <a:t>Taylor and Larson 2019</a:t>
              </a:r>
            </a:p>
            <a:p>
              <a:r>
                <a:rPr lang="en-US" sz="1100" i="1" baseline="30000" dirty="0"/>
                <a:t>4 </a:t>
              </a:r>
              <a:r>
                <a:rPr lang="en-US" sz="1100" dirty="0"/>
                <a:t>Jerome Kelleher, </a:t>
              </a:r>
              <a:r>
                <a:rPr lang="en-US" sz="1100" i="1" dirty="0"/>
                <a:t>et al. </a:t>
              </a:r>
              <a:r>
                <a:rPr lang="en-US" sz="1100" dirty="0"/>
                <a:t>2016</a:t>
              </a:r>
              <a:endParaRPr lang="en-US" sz="1100" i="1" baseline="30000" dirty="0"/>
            </a:p>
            <a:p>
              <a:r>
                <a:rPr lang="en-US" sz="1100" i="1" baseline="30000" dirty="0"/>
                <a:t>5</a:t>
              </a:r>
              <a:r>
                <a:rPr lang="en-US" sz="1100" i="1" dirty="0"/>
                <a:t> </a:t>
              </a:r>
              <a:r>
                <a:rPr lang="en-US" sz="1100" dirty="0"/>
                <a:t>Jerome Kelleher, </a:t>
              </a:r>
              <a:r>
                <a:rPr lang="en-US" sz="1100" i="1" dirty="0"/>
                <a:t>et al. 2020</a:t>
              </a:r>
            </a:p>
            <a:p>
              <a:r>
                <a:rPr lang="en-US" sz="1100" baseline="30000" dirty="0"/>
                <a:t>6</a:t>
              </a:r>
              <a:r>
                <a:rPr lang="en-US" sz="1100" dirty="0"/>
                <a:t>Rongfeng Cui et al., 2013; Baum, 2007 </a:t>
              </a:r>
              <a:endParaRPr lang="en-US" sz="1100" baseline="30000" dirty="0"/>
            </a:p>
            <a:p>
              <a:r>
                <a:rPr lang="en-US" sz="1100" baseline="30000" dirty="0"/>
                <a:t>7</a:t>
              </a:r>
              <a:r>
                <a:rPr lang="en-US" sz="1100" dirty="0"/>
                <a:t>Solís-Lemus &amp; </a:t>
              </a:r>
              <a:r>
                <a:rPr lang="en-US" sz="1100" dirty="0" err="1"/>
                <a:t>Ané</a:t>
              </a:r>
              <a:r>
                <a:rPr lang="en-US" sz="1100" dirty="0"/>
                <a:t>, 2016 </a:t>
              </a:r>
              <a:endParaRPr lang="en-US" sz="1100" baseline="30000" dirty="0"/>
            </a:p>
          </p:txBody>
        </p:sp>
      </p:grpSp>
      <p:pic>
        <p:nvPicPr>
          <p:cNvPr id="4" name="New Recording 19.m4a" descr="New Recording 19.m4a">
            <a:hlinkClick r:id="" action="ppaction://media"/>
            <a:extLst>
              <a:ext uri="{FF2B5EF4-FFF2-40B4-BE49-F238E27FC236}">
                <a16:creationId xmlns:a16="http://schemas.microsoft.com/office/drawing/2014/main" id="{98B6A532-8DA2-3141-98B8-387A1647C7B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59327" y="-1440"/>
            <a:ext cx="812800" cy="812800"/>
          </a:xfrm>
          <a:prstGeom prst="rect">
            <a:avLst/>
          </a:prstGeom>
        </p:spPr>
      </p:pic>
    </p:spTree>
    <p:extLst>
      <p:ext uri="{BB962C8B-B14F-4D97-AF65-F5344CB8AC3E}">
        <p14:creationId xmlns:p14="http://schemas.microsoft.com/office/powerpoint/2010/main" val="377784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TotalTime>
  <Words>577</Words>
  <Application>Microsoft Macintosh PowerPoint</Application>
  <PresentationFormat>Widescreen</PresentationFormat>
  <Paragraphs>67</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Detectability of Hybridization Across Varying Timescales in a Phylogenetic Context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Detectability of Hybridization Across Varying Timescales in a Phylogenetic Context</dc:title>
  <dc:creator>Garcia, Alix</dc:creator>
  <cp:lastModifiedBy>Garcia, Alix</cp:lastModifiedBy>
  <cp:revision>76</cp:revision>
  <dcterms:created xsi:type="dcterms:W3CDTF">2021-03-11T15:16:02Z</dcterms:created>
  <dcterms:modified xsi:type="dcterms:W3CDTF">2021-03-25T02:57:05Z</dcterms:modified>
</cp:coreProperties>
</file>